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0"/>
  </p:notesMasterIdLst>
  <p:sldIdLst>
    <p:sldId id="256" r:id="rId2"/>
    <p:sldId id="272" r:id="rId3"/>
    <p:sldId id="275" r:id="rId4"/>
    <p:sldId id="274" r:id="rId5"/>
    <p:sldId id="276" r:id="rId6"/>
    <p:sldId id="277" r:id="rId7"/>
    <p:sldId id="278" r:id="rId8"/>
    <p:sldId id="279" r:id="rId9"/>
    <p:sldId id="287" r:id="rId10"/>
    <p:sldId id="280" r:id="rId11"/>
    <p:sldId id="281" r:id="rId12"/>
    <p:sldId id="282" r:id="rId13"/>
    <p:sldId id="283" r:id="rId14"/>
    <p:sldId id="284" r:id="rId15"/>
    <p:sldId id="285" r:id="rId16"/>
    <p:sldId id="286" r:id="rId17"/>
    <p:sldId id="288" r:id="rId18"/>
    <p:sldId id="289" r:id="rId19"/>
    <p:sldId id="290" r:id="rId20"/>
    <p:sldId id="291" r:id="rId21"/>
    <p:sldId id="292" r:id="rId22"/>
    <p:sldId id="293" r:id="rId23"/>
    <p:sldId id="294" r:id="rId24"/>
    <p:sldId id="295" r:id="rId25"/>
    <p:sldId id="296" r:id="rId26"/>
    <p:sldId id="297" r:id="rId27"/>
    <p:sldId id="298" r:id="rId28"/>
    <p:sldId id="299" r:id="rId29"/>
    <p:sldId id="303" r:id="rId30"/>
    <p:sldId id="300" r:id="rId31"/>
    <p:sldId id="301" r:id="rId32"/>
    <p:sldId id="302" r:id="rId33"/>
    <p:sldId id="304" r:id="rId34"/>
    <p:sldId id="305" r:id="rId35"/>
    <p:sldId id="306" r:id="rId36"/>
    <p:sldId id="307" r:id="rId37"/>
    <p:sldId id="308" r:id="rId38"/>
    <p:sldId id="309" r:id="rId3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13" autoAdjust="0"/>
    <p:restoredTop sz="94660"/>
  </p:normalViewPr>
  <p:slideViewPr>
    <p:cSldViewPr>
      <p:cViewPr varScale="1">
        <p:scale>
          <a:sx n="54" d="100"/>
          <a:sy n="54" d="100"/>
        </p:scale>
        <p:origin x="-90" y="-15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D4D771-CB90-42FB-B84C-6EB346A4084B}" type="datetimeFigureOut">
              <a:rPr lang="ru-RU" smtClean="0"/>
              <a:t>04.03.2013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B029B2-D4D2-4315-BE07-6DC10566706D}" type="slidenum">
              <a:rPr lang="ru-RU" smtClean="0"/>
              <a:t>‹#›</a:t>
            </a:fld>
            <a:endParaRPr lang="ru-RU"/>
          </a:p>
        </p:txBody>
      </p:sp>
    </p:spTree>
    <p:extLst>
      <p:ext uri="{BB962C8B-B14F-4D97-AF65-F5344CB8AC3E}">
        <p14:creationId xmlns:p14="http://schemas.microsoft.com/office/powerpoint/2010/main" val="196095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sz="1200" kern="1200" dirty="0" smtClean="0">
                <a:solidFill>
                  <a:schemeClr val="tx1"/>
                </a:solidFill>
                <a:effectLst/>
                <a:latin typeface="+mn-lt"/>
                <a:ea typeface="+mn-ea"/>
                <a:cs typeface="+mn-cs"/>
              </a:rPr>
              <a:t>Диспетчерлендіру дегеніміз жоспарлаудың (динамикалық немесе статистикалық) нәтижесінде табылған шешімді жүзеге асыру, яғни процессорды бір ағыннан келесі ағынға ауыстыру. Ағын жұмысының орындалуын тоқтату үшін ОЖ оның контекстін есте сақтап алады, ол бұл ақпаратты осы ағынның орындалуын қалпына келтіру үшін пайдаланады. </a:t>
            </a:r>
            <a:endParaRPr lang="ru-RU" sz="1200" kern="1200" dirty="0" smtClean="0">
              <a:solidFill>
                <a:schemeClr val="tx1"/>
              </a:solidFill>
              <a:effectLst/>
              <a:latin typeface="+mn-lt"/>
              <a:ea typeface="+mn-ea"/>
              <a:cs typeface="+mn-cs"/>
            </a:endParaRPr>
          </a:p>
          <a:p>
            <a:r>
              <a:rPr lang="kk-KZ" sz="1200" kern="1200" dirty="0" smtClean="0">
                <a:solidFill>
                  <a:schemeClr val="tx1"/>
                </a:solidFill>
                <a:effectLst/>
                <a:latin typeface="+mn-lt"/>
                <a:ea typeface="+mn-ea"/>
                <a:cs typeface="+mn-cs"/>
              </a:rPr>
              <a:t>Диспетчерлендіру мыналарға келіп тіреледі:</a:t>
            </a:r>
            <a:endParaRPr lang="ru-RU" sz="1200" kern="1200" dirty="0" smtClean="0">
              <a:solidFill>
                <a:schemeClr val="tx1"/>
              </a:solidFill>
              <a:effectLst/>
              <a:latin typeface="+mn-lt"/>
              <a:ea typeface="+mn-ea"/>
              <a:cs typeface="+mn-cs"/>
            </a:endParaRPr>
          </a:p>
          <a:p>
            <a:pPr lvl="0"/>
            <a:r>
              <a:rPr lang="kk-KZ" sz="1200" kern="1200" dirty="0" smtClean="0">
                <a:solidFill>
                  <a:schemeClr val="tx1"/>
                </a:solidFill>
                <a:effectLst/>
                <a:latin typeface="+mn-lt"/>
                <a:ea typeface="+mn-ea"/>
                <a:cs typeface="+mn-cs"/>
              </a:rPr>
              <a:t>ауыстыру қажетті ағымдағы ағынның контекстін сақтауға;</a:t>
            </a:r>
            <a:endParaRPr lang="ru-RU" sz="1200" kern="1200" dirty="0" smtClean="0">
              <a:solidFill>
                <a:schemeClr val="tx1"/>
              </a:solidFill>
              <a:effectLst/>
              <a:latin typeface="+mn-lt"/>
              <a:ea typeface="+mn-ea"/>
              <a:cs typeface="+mn-cs"/>
            </a:endParaRPr>
          </a:p>
          <a:p>
            <a:pPr lvl="0"/>
            <a:r>
              <a:rPr lang="kk-KZ" sz="1200" kern="1200" dirty="0" smtClean="0">
                <a:solidFill>
                  <a:schemeClr val="tx1"/>
                </a:solidFill>
                <a:effectLst/>
                <a:latin typeface="+mn-lt"/>
                <a:ea typeface="+mn-ea"/>
                <a:cs typeface="+mn-cs"/>
              </a:rPr>
              <a:t>жаңа ағынның контекстін жүктеуге;</a:t>
            </a:r>
            <a:endParaRPr lang="ru-RU" sz="1200" kern="1200" dirty="0" smtClean="0">
              <a:solidFill>
                <a:schemeClr val="tx1"/>
              </a:solidFill>
              <a:effectLst/>
              <a:latin typeface="+mn-lt"/>
              <a:ea typeface="+mn-ea"/>
              <a:cs typeface="+mn-cs"/>
            </a:endParaRPr>
          </a:p>
          <a:p>
            <a:pPr lvl="0"/>
            <a:r>
              <a:rPr lang="kk-KZ" sz="1200" kern="1200" dirty="0" smtClean="0">
                <a:solidFill>
                  <a:schemeClr val="tx1"/>
                </a:solidFill>
                <a:effectLst/>
                <a:latin typeface="+mn-lt"/>
                <a:ea typeface="+mn-ea"/>
                <a:cs typeface="+mn-cs"/>
              </a:rPr>
              <a:t>жаңа ағынды орындауға қосу.</a:t>
            </a:r>
            <a:endParaRPr lang="ru-RU" sz="1200" kern="1200" dirty="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FB029B2-D4D2-4315-BE07-6DC10566706D}" type="slidenum">
              <a:rPr lang="ru-RU" smtClean="0"/>
              <a:t>35</a:t>
            </a:fld>
            <a:endParaRPr lang="ru-RU"/>
          </a:p>
        </p:txBody>
      </p:sp>
    </p:spTree>
    <p:extLst>
      <p:ext uri="{BB962C8B-B14F-4D97-AF65-F5344CB8AC3E}">
        <p14:creationId xmlns:p14="http://schemas.microsoft.com/office/powerpoint/2010/main" val="576709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sz="1200" kern="1200" dirty="0" smtClean="0">
                <a:solidFill>
                  <a:schemeClr val="tx1"/>
                </a:solidFill>
                <a:effectLst/>
                <a:latin typeface="+mn-lt"/>
                <a:ea typeface="+mn-ea"/>
                <a:cs typeface="+mn-cs"/>
              </a:rPr>
              <a:t>Диспетчерлендіру дегеніміз жоспарлаудың (динамикалық немесе статистикалық) нәтижесінде табылған шешімді жүзеге асыру, яғни процессорды бір ағыннан келесі ағынға ауыстыру. Ағын жұмысының орындалуын тоқтату үшін ОЖ оның контекстін есте сақтап алады, ол бұл ақпаратты осы ағынның орындалуын қалпына келтіру үшін пайдаланады. </a:t>
            </a:r>
            <a:endParaRPr lang="ru-RU" sz="1200" kern="1200" dirty="0" smtClean="0">
              <a:solidFill>
                <a:schemeClr val="tx1"/>
              </a:solidFill>
              <a:effectLst/>
              <a:latin typeface="+mn-lt"/>
              <a:ea typeface="+mn-ea"/>
              <a:cs typeface="+mn-cs"/>
            </a:endParaRPr>
          </a:p>
          <a:p>
            <a:r>
              <a:rPr lang="kk-KZ" sz="1200" kern="1200" dirty="0" smtClean="0">
                <a:solidFill>
                  <a:schemeClr val="tx1"/>
                </a:solidFill>
                <a:effectLst/>
                <a:latin typeface="+mn-lt"/>
                <a:ea typeface="+mn-ea"/>
                <a:cs typeface="+mn-cs"/>
              </a:rPr>
              <a:t>Диспетчерлендіру мыналарға келіп тіреледі:</a:t>
            </a:r>
            <a:endParaRPr lang="ru-RU" sz="1200" kern="1200" dirty="0" smtClean="0">
              <a:solidFill>
                <a:schemeClr val="tx1"/>
              </a:solidFill>
              <a:effectLst/>
              <a:latin typeface="+mn-lt"/>
              <a:ea typeface="+mn-ea"/>
              <a:cs typeface="+mn-cs"/>
            </a:endParaRPr>
          </a:p>
          <a:p>
            <a:pPr lvl="0"/>
            <a:r>
              <a:rPr lang="kk-KZ" sz="1200" kern="1200" dirty="0" smtClean="0">
                <a:solidFill>
                  <a:schemeClr val="tx1"/>
                </a:solidFill>
                <a:effectLst/>
                <a:latin typeface="+mn-lt"/>
                <a:ea typeface="+mn-ea"/>
                <a:cs typeface="+mn-cs"/>
              </a:rPr>
              <a:t>ауыстыру қажетті ағымдағы ағынның контекстін сақтауға;</a:t>
            </a:r>
            <a:endParaRPr lang="ru-RU" sz="1200" kern="1200" dirty="0" smtClean="0">
              <a:solidFill>
                <a:schemeClr val="tx1"/>
              </a:solidFill>
              <a:effectLst/>
              <a:latin typeface="+mn-lt"/>
              <a:ea typeface="+mn-ea"/>
              <a:cs typeface="+mn-cs"/>
            </a:endParaRPr>
          </a:p>
          <a:p>
            <a:pPr lvl="0"/>
            <a:r>
              <a:rPr lang="kk-KZ" sz="1200" kern="1200" dirty="0" smtClean="0">
                <a:solidFill>
                  <a:schemeClr val="tx1"/>
                </a:solidFill>
                <a:effectLst/>
                <a:latin typeface="+mn-lt"/>
                <a:ea typeface="+mn-ea"/>
                <a:cs typeface="+mn-cs"/>
              </a:rPr>
              <a:t>жаңа ағынның контекстін жүктеуге;</a:t>
            </a:r>
            <a:endParaRPr lang="ru-RU" sz="1200" kern="1200" dirty="0" smtClean="0">
              <a:solidFill>
                <a:schemeClr val="tx1"/>
              </a:solidFill>
              <a:effectLst/>
              <a:latin typeface="+mn-lt"/>
              <a:ea typeface="+mn-ea"/>
              <a:cs typeface="+mn-cs"/>
            </a:endParaRPr>
          </a:p>
          <a:p>
            <a:pPr lvl="0"/>
            <a:r>
              <a:rPr lang="kk-KZ" sz="1200" kern="1200" dirty="0" smtClean="0">
                <a:solidFill>
                  <a:schemeClr val="tx1"/>
                </a:solidFill>
                <a:effectLst/>
                <a:latin typeface="+mn-lt"/>
                <a:ea typeface="+mn-ea"/>
                <a:cs typeface="+mn-cs"/>
              </a:rPr>
              <a:t>жаңа ағынды орындауға қосу.</a:t>
            </a:r>
            <a:endParaRPr lang="ru-RU" sz="1200" kern="1200" dirty="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FB029B2-D4D2-4315-BE07-6DC10566706D}" type="slidenum">
              <a:rPr lang="ru-RU" smtClean="0"/>
              <a:t>36</a:t>
            </a:fld>
            <a:endParaRPr lang="ru-RU"/>
          </a:p>
        </p:txBody>
      </p:sp>
    </p:spTree>
    <p:extLst>
      <p:ext uri="{BB962C8B-B14F-4D97-AF65-F5344CB8AC3E}">
        <p14:creationId xmlns:p14="http://schemas.microsoft.com/office/powerpoint/2010/main" val="576709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sz="1200" kern="1200" dirty="0" smtClean="0">
                <a:solidFill>
                  <a:schemeClr val="tx1"/>
                </a:solidFill>
                <a:effectLst/>
                <a:latin typeface="+mn-lt"/>
                <a:ea typeface="+mn-ea"/>
                <a:cs typeface="+mn-cs"/>
              </a:rPr>
              <a:t>Диспетчерлендіру дегеніміз жоспарлаудың (динамикалық немесе статистикалық) нәтижесінде табылған шешімді жүзеге асыру, яғни процессорды бір ағыннан келесі ағынға ауыстыру. Ағын жұмысының орындалуын тоқтату үшін ОЖ оның контекстін есте сақтап алады, ол бұл ақпаратты осы ағынның орындалуын қалпына келтіру үшін пайдаланады. </a:t>
            </a:r>
            <a:endParaRPr lang="ru-RU" sz="1200" kern="1200" dirty="0" smtClean="0">
              <a:solidFill>
                <a:schemeClr val="tx1"/>
              </a:solidFill>
              <a:effectLst/>
              <a:latin typeface="+mn-lt"/>
              <a:ea typeface="+mn-ea"/>
              <a:cs typeface="+mn-cs"/>
            </a:endParaRPr>
          </a:p>
          <a:p>
            <a:r>
              <a:rPr lang="kk-KZ" sz="1200" kern="1200" dirty="0" smtClean="0">
                <a:solidFill>
                  <a:schemeClr val="tx1"/>
                </a:solidFill>
                <a:effectLst/>
                <a:latin typeface="+mn-lt"/>
                <a:ea typeface="+mn-ea"/>
                <a:cs typeface="+mn-cs"/>
              </a:rPr>
              <a:t>Диспетчерлендіру мыналарға келіп тіреледі:</a:t>
            </a:r>
            <a:endParaRPr lang="ru-RU" sz="1200" kern="1200" dirty="0" smtClean="0">
              <a:solidFill>
                <a:schemeClr val="tx1"/>
              </a:solidFill>
              <a:effectLst/>
              <a:latin typeface="+mn-lt"/>
              <a:ea typeface="+mn-ea"/>
              <a:cs typeface="+mn-cs"/>
            </a:endParaRPr>
          </a:p>
          <a:p>
            <a:pPr lvl="0"/>
            <a:r>
              <a:rPr lang="kk-KZ" sz="1200" kern="1200" dirty="0" smtClean="0">
                <a:solidFill>
                  <a:schemeClr val="tx1"/>
                </a:solidFill>
                <a:effectLst/>
                <a:latin typeface="+mn-lt"/>
                <a:ea typeface="+mn-ea"/>
                <a:cs typeface="+mn-cs"/>
              </a:rPr>
              <a:t>ауыстыру қажетті ағымдағы ағынның контекстін сақтауға;</a:t>
            </a:r>
            <a:endParaRPr lang="ru-RU" sz="1200" kern="1200" dirty="0" smtClean="0">
              <a:solidFill>
                <a:schemeClr val="tx1"/>
              </a:solidFill>
              <a:effectLst/>
              <a:latin typeface="+mn-lt"/>
              <a:ea typeface="+mn-ea"/>
              <a:cs typeface="+mn-cs"/>
            </a:endParaRPr>
          </a:p>
          <a:p>
            <a:pPr lvl="0"/>
            <a:r>
              <a:rPr lang="kk-KZ" sz="1200" kern="1200" dirty="0" smtClean="0">
                <a:solidFill>
                  <a:schemeClr val="tx1"/>
                </a:solidFill>
                <a:effectLst/>
                <a:latin typeface="+mn-lt"/>
                <a:ea typeface="+mn-ea"/>
                <a:cs typeface="+mn-cs"/>
              </a:rPr>
              <a:t>жаңа ағынның контекстін жүктеуге;</a:t>
            </a:r>
            <a:endParaRPr lang="ru-RU" sz="1200" kern="1200" dirty="0" smtClean="0">
              <a:solidFill>
                <a:schemeClr val="tx1"/>
              </a:solidFill>
              <a:effectLst/>
              <a:latin typeface="+mn-lt"/>
              <a:ea typeface="+mn-ea"/>
              <a:cs typeface="+mn-cs"/>
            </a:endParaRPr>
          </a:p>
          <a:p>
            <a:pPr lvl="0"/>
            <a:r>
              <a:rPr lang="kk-KZ" sz="1200" kern="1200" dirty="0" smtClean="0">
                <a:solidFill>
                  <a:schemeClr val="tx1"/>
                </a:solidFill>
                <a:effectLst/>
                <a:latin typeface="+mn-lt"/>
                <a:ea typeface="+mn-ea"/>
                <a:cs typeface="+mn-cs"/>
              </a:rPr>
              <a:t>жаңа ағынды орындауға қосу.</a:t>
            </a:r>
            <a:endParaRPr lang="ru-RU" sz="1200" kern="1200" dirty="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FB029B2-D4D2-4315-BE07-6DC10566706D}" type="slidenum">
              <a:rPr lang="ru-RU" smtClean="0"/>
              <a:t>37</a:t>
            </a:fld>
            <a:endParaRPr lang="ru-RU"/>
          </a:p>
        </p:txBody>
      </p:sp>
    </p:spTree>
    <p:extLst>
      <p:ext uri="{BB962C8B-B14F-4D97-AF65-F5344CB8AC3E}">
        <p14:creationId xmlns:p14="http://schemas.microsoft.com/office/powerpoint/2010/main" val="576709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sz="1200" kern="1200" dirty="0" smtClean="0">
                <a:solidFill>
                  <a:schemeClr val="tx1"/>
                </a:solidFill>
                <a:effectLst/>
                <a:latin typeface="+mn-lt"/>
                <a:ea typeface="+mn-ea"/>
                <a:cs typeface="+mn-cs"/>
              </a:rPr>
              <a:t>Диспетчерлендіру дегеніміз жоспарлаудың (динамикалық немесе статистикалық) нәтижесінде табылған шешімді жүзеге асыру, яғни процессорды бір ағыннан келесі ағынға ауыстыру. Ағын жұмысының орындалуын тоқтату үшін ОЖ оның контекстін есте сақтап алады, ол бұл ақпаратты осы ағынның орындалуын қалпына келтіру үшін пайдаланады. </a:t>
            </a:r>
            <a:endParaRPr lang="ru-RU" sz="1200" kern="1200" dirty="0" smtClean="0">
              <a:solidFill>
                <a:schemeClr val="tx1"/>
              </a:solidFill>
              <a:effectLst/>
              <a:latin typeface="+mn-lt"/>
              <a:ea typeface="+mn-ea"/>
              <a:cs typeface="+mn-cs"/>
            </a:endParaRPr>
          </a:p>
          <a:p>
            <a:r>
              <a:rPr lang="kk-KZ" sz="1200" kern="1200" dirty="0" smtClean="0">
                <a:solidFill>
                  <a:schemeClr val="tx1"/>
                </a:solidFill>
                <a:effectLst/>
                <a:latin typeface="+mn-lt"/>
                <a:ea typeface="+mn-ea"/>
                <a:cs typeface="+mn-cs"/>
              </a:rPr>
              <a:t>Диспетчерлендіру мыналарға келіп тіреледі:</a:t>
            </a:r>
            <a:endParaRPr lang="ru-RU" sz="1200" kern="1200" dirty="0" smtClean="0">
              <a:solidFill>
                <a:schemeClr val="tx1"/>
              </a:solidFill>
              <a:effectLst/>
              <a:latin typeface="+mn-lt"/>
              <a:ea typeface="+mn-ea"/>
              <a:cs typeface="+mn-cs"/>
            </a:endParaRPr>
          </a:p>
          <a:p>
            <a:pPr lvl="0"/>
            <a:r>
              <a:rPr lang="kk-KZ" sz="1200" kern="1200" dirty="0" smtClean="0">
                <a:solidFill>
                  <a:schemeClr val="tx1"/>
                </a:solidFill>
                <a:effectLst/>
                <a:latin typeface="+mn-lt"/>
                <a:ea typeface="+mn-ea"/>
                <a:cs typeface="+mn-cs"/>
              </a:rPr>
              <a:t>ауыстыру қажетті ағымдағы ағынның контекстін сақтауға;</a:t>
            </a:r>
            <a:endParaRPr lang="ru-RU" sz="1200" kern="1200" dirty="0" smtClean="0">
              <a:solidFill>
                <a:schemeClr val="tx1"/>
              </a:solidFill>
              <a:effectLst/>
              <a:latin typeface="+mn-lt"/>
              <a:ea typeface="+mn-ea"/>
              <a:cs typeface="+mn-cs"/>
            </a:endParaRPr>
          </a:p>
          <a:p>
            <a:pPr lvl="0"/>
            <a:r>
              <a:rPr lang="kk-KZ" sz="1200" kern="1200" dirty="0" smtClean="0">
                <a:solidFill>
                  <a:schemeClr val="tx1"/>
                </a:solidFill>
                <a:effectLst/>
                <a:latin typeface="+mn-lt"/>
                <a:ea typeface="+mn-ea"/>
                <a:cs typeface="+mn-cs"/>
              </a:rPr>
              <a:t>жаңа ағынның контекстін жүктеуге;</a:t>
            </a:r>
            <a:endParaRPr lang="ru-RU" sz="1200" kern="1200" dirty="0" smtClean="0">
              <a:solidFill>
                <a:schemeClr val="tx1"/>
              </a:solidFill>
              <a:effectLst/>
              <a:latin typeface="+mn-lt"/>
              <a:ea typeface="+mn-ea"/>
              <a:cs typeface="+mn-cs"/>
            </a:endParaRPr>
          </a:p>
          <a:p>
            <a:pPr lvl="0"/>
            <a:r>
              <a:rPr lang="kk-KZ" sz="1200" kern="1200" dirty="0" smtClean="0">
                <a:solidFill>
                  <a:schemeClr val="tx1"/>
                </a:solidFill>
                <a:effectLst/>
                <a:latin typeface="+mn-lt"/>
                <a:ea typeface="+mn-ea"/>
                <a:cs typeface="+mn-cs"/>
              </a:rPr>
              <a:t>жаңа ағынды орындауға қосу.</a:t>
            </a:r>
            <a:endParaRPr lang="ru-RU" sz="1200" kern="1200" dirty="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FB029B2-D4D2-4315-BE07-6DC10566706D}" type="slidenum">
              <a:rPr lang="ru-RU" smtClean="0"/>
              <a:t>38</a:t>
            </a:fld>
            <a:endParaRPr lang="ru-RU"/>
          </a:p>
        </p:txBody>
      </p:sp>
    </p:spTree>
    <p:extLst>
      <p:ext uri="{BB962C8B-B14F-4D97-AF65-F5344CB8AC3E}">
        <p14:creationId xmlns:p14="http://schemas.microsoft.com/office/powerpoint/2010/main" val="576709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B4C71EC6-210F-42DE-9C53-41977AD35B3D}" type="datetimeFigureOut">
              <a:rPr lang="ru-RU" smtClean="0"/>
              <a:t>04.03.2013</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B4C71EC6-210F-42DE-9C53-41977AD35B3D}" type="datetimeFigureOut">
              <a:rPr lang="ru-RU" smtClean="0"/>
              <a:t>04.03.2013</a:t>
            </a:fld>
            <a:endParaRPr lang="ru-RU"/>
          </a:p>
        </p:txBody>
      </p:sp>
      <p:sp>
        <p:nvSpPr>
          <p:cNvPr id="9" name="Номер слайда 8"/>
          <p:cNvSpPr>
            <a:spLocks noGrp="1"/>
          </p:cNvSpPr>
          <p:nvPr>
            <p:ph type="sldNum" sz="quarter" idx="15"/>
          </p:nvPr>
        </p:nvSpPr>
        <p:spPr/>
        <p:txBody>
          <a:bodyPr rtlCol="0"/>
          <a:lstStyle/>
          <a:p>
            <a:fld id="{B19B0651-EE4F-4900-A07F-96A6BFA9D0F0}" type="slidenum">
              <a:rPr lang="ru-RU" smtClean="0"/>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B4C71EC6-210F-42DE-9C53-41977AD35B3D}" type="datetimeFigureOut">
              <a:rPr lang="ru-RU" smtClean="0"/>
              <a:t>04.03.2013</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04.03.2013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04.03.2013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B4C71EC6-210F-42DE-9C53-41977AD35B3D}" type="datetimeFigureOut">
              <a:rPr lang="ru-RU" smtClean="0"/>
              <a:t>04.03.2013</a:t>
            </a:fld>
            <a:endParaRPr lang="ru-RU"/>
          </a:p>
        </p:txBody>
      </p:sp>
      <p:sp>
        <p:nvSpPr>
          <p:cNvPr id="7" name="Номер слайда 6"/>
          <p:cNvSpPr>
            <a:spLocks noGrp="1"/>
          </p:cNvSpPr>
          <p:nvPr>
            <p:ph type="sldNum" sz="quarter" idx="11"/>
          </p:nvPr>
        </p:nvSpPr>
        <p:spPr/>
        <p:txBody>
          <a:bodyPr rtlCol="0"/>
          <a:lstStyle/>
          <a:p>
            <a:fld id="{B19B0651-EE4F-4900-A07F-96A6BFA9D0F0}" type="slidenum">
              <a:rPr lang="ru-RU" smtClean="0"/>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04.03.2013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B4C71EC6-210F-42DE-9C53-41977AD35B3D}" type="datetimeFigureOut">
              <a:rPr lang="ru-RU" smtClean="0"/>
              <a:t>04.03.2013</a:t>
            </a:fld>
            <a:endParaRPr lang="ru-RU"/>
          </a:p>
        </p:txBody>
      </p:sp>
      <p:sp>
        <p:nvSpPr>
          <p:cNvPr id="22" name="Номер слайда 21"/>
          <p:cNvSpPr>
            <a:spLocks noGrp="1"/>
          </p:cNvSpPr>
          <p:nvPr>
            <p:ph type="sldNum" sz="quarter" idx="15"/>
          </p:nvPr>
        </p:nvSpPr>
        <p:spPr/>
        <p:txBody>
          <a:bodyPr rtlCol="0"/>
          <a:lstStyle/>
          <a:p>
            <a:fld id="{B19B0651-EE4F-4900-A07F-96A6BFA9D0F0}" type="slidenum">
              <a:rPr lang="ru-RU" smtClean="0"/>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B4C71EC6-210F-42DE-9C53-41977AD35B3D}" type="datetimeFigureOut">
              <a:rPr lang="ru-RU" smtClean="0"/>
              <a:t>04.03.2013</a:t>
            </a:fld>
            <a:endParaRPr lang="ru-RU"/>
          </a:p>
        </p:txBody>
      </p:sp>
      <p:sp>
        <p:nvSpPr>
          <p:cNvPr id="18" name="Номер слайда 17"/>
          <p:cNvSpPr>
            <a:spLocks noGrp="1"/>
          </p:cNvSpPr>
          <p:nvPr>
            <p:ph type="sldNum" sz="quarter" idx="11"/>
          </p:nvPr>
        </p:nvSpPr>
        <p:spPr/>
        <p:txBody>
          <a:bodyPr rtlCol="0"/>
          <a:lstStyle/>
          <a:p>
            <a:fld id="{B19B0651-EE4F-4900-A07F-96A6BFA9D0F0}" type="slidenum">
              <a:rPr lang="ru-RU" smtClean="0"/>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04.03.2013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04.03.2013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4C71EC6-210F-42DE-9C53-41977AD35B3D}" type="datetimeFigureOut">
              <a:rPr lang="ru-RU" smtClean="0"/>
              <a:t>04.03.2013</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907704" y="2060848"/>
            <a:ext cx="6172200" cy="886250"/>
          </a:xfrm>
        </p:spPr>
        <p:txBody>
          <a:bodyPr>
            <a:normAutofit/>
          </a:bodyPr>
          <a:lstStyle/>
          <a:p>
            <a:pPr algn="ctr"/>
            <a:r>
              <a:rPr lang="kk-KZ" dirty="0">
                <a:solidFill>
                  <a:schemeClr val="tx1"/>
                </a:solidFill>
              </a:rPr>
              <a:t>ҮДЕРІСТЕР МЕН АҒЫНДАР</a:t>
            </a:r>
            <a:endParaRPr lang="ru-RU"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609962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404664"/>
            <a:ext cx="8280920" cy="6036112"/>
          </a:xfrm>
        </p:spPr>
        <p:txBody>
          <a:bodyPr>
            <a:noAutofit/>
          </a:bodyPr>
          <a:lstStyle/>
          <a:p>
            <a:pPr marL="0" indent="715963" algn="just">
              <a:buNone/>
            </a:pPr>
            <a:r>
              <a:rPr lang="kk-KZ" sz="3400" dirty="0">
                <a:latin typeface="Times New Roman" pitchFamily="18" charset="0"/>
                <a:cs typeface="Times New Roman" pitchFamily="18" charset="0"/>
              </a:rPr>
              <a:t>Есептеу машинасының қызметіне тікелей әсер ететін мультибағдарламалық ОЖ ішкі жүйелерінің бірі бұл </a:t>
            </a:r>
            <a:r>
              <a:rPr lang="kk-KZ" sz="4000" b="1" dirty="0">
                <a:latin typeface="Times New Roman" pitchFamily="18" charset="0"/>
                <a:cs typeface="Times New Roman" pitchFamily="18" charset="0"/>
              </a:rPr>
              <a:t>үдерістер мен ағындарды басқарудың ішкі жүйесі</a:t>
            </a:r>
            <a:r>
              <a:rPr lang="kk-KZ" sz="4000" dirty="0">
                <a:latin typeface="Times New Roman" pitchFamily="18" charset="0"/>
                <a:cs typeface="Times New Roman" pitchFamily="18" charset="0"/>
              </a:rPr>
              <a:t>. </a:t>
            </a:r>
            <a:endParaRPr lang="kk-KZ" sz="4000" dirty="0" smtClean="0">
              <a:latin typeface="Times New Roman" pitchFamily="18" charset="0"/>
              <a:cs typeface="Times New Roman" pitchFamily="18" charset="0"/>
            </a:endParaRPr>
          </a:p>
          <a:p>
            <a:pPr marL="0" indent="715963" algn="just">
              <a:buNone/>
            </a:pPr>
            <a:r>
              <a:rPr lang="kk-KZ" sz="3400" dirty="0" smtClean="0">
                <a:latin typeface="Times New Roman" pitchFamily="18" charset="0"/>
                <a:cs typeface="Times New Roman" pitchFamily="18" charset="0"/>
              </a:rPr>
              <a:t>Ол </a:t>
            </a:r>
            <a:r>
              <a:rPr lang="kk-KZ" sz="3400" dirty="0">
                <a:latin typeface="Times New Roman" pitchFamily="18" charset="0"/>
                <a:cs typeface="Times New Roman" pitchFamily="18" charset="0"/>
              </a:rPr>
              <a:t>үдерістер мен ағындарды құру, жою, олардың өзара әрекеттесуін қамтамасыз ету және жүйеде бір мезетте тұрған үдерістер мен ағындар арасында процессорлық уақытты бөлу қызметтерін атқарады. </a:t>
            </a:r>
            <a:endParaRPr lang="ru-RU" sz="3400" dirty="0">
              <a:latin typeface="Times New Roman" pitchFamily="18" charset="0"/>
              <a:cs typeface="Times New Roman" pitchFamily="18" charset="0"/>
            </a:endParaRPr>
          </a:p>
          <a:p>
            <a:pPr marL="0" indent="715963" algn="just">
              <a:buNone/>
            </a:pPr>
            <a:endParaRPr lang="kk-KZ" sz="3600" dirty="0">
              <a:latin typeface="Times New Roman" pitchFamily="18" charset="0"/>
              <a:cs typeface="Times New Roman" pitchFamily="18" charset="0"/>
            </a:endParaRPr>
          </a:p>
        </p:txBody>
      </p:sp>
    </p:spTree>
    <p:extLst>
      <p:ext uri="{BB962C8B-B14F-4D97-AF65-F5344CB8AC3E}">
        <p14:creationId xmlns:p14="http://schemas.microsoft.com/office/powerpoint/2010/main" val="644740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188640"/>
            <a:ext cx="8424936" cy="6036112"/>
          </a:xfrm>
        </p:spPr>
        <p:txBody>
          <a:bodyPr>
            <a:noAutofit/>
          </a:bodyPr>
          <a:lstStyle/>
          <a:p>
            <a:pPr marL="0" indent="715963" algn="just">
              <a:buNone/>
            </a:pPr>
            <a:r>
              <a:rPr lang="kk-KZ" sz="3600" dirty="0" smtClean="0">
                <a:latin typeface="Times New Roman" pitchFamily="18" charset="0"/>
                <a:cs typeface="Times New Roman" pitchFamily="18" charset="0"/>
              </a:rPr>
              <a:t>Үдерістер </a:t>
            </a:r>
            <a:r>
              <a:rPr lang="kk-KZ" sz="3600" dirty="0">
                <a:latin typeface="Times New Roman" pitchFamily="18" charset="0"/>
                <a:cs typeface="Times New Roman" pitchFamily="18" charset="0"/>
              </a:rPr>
              <a:t>мен ағындарды басқарудың ішкі жүйесі үдерістерді қажетті ресурстармен қамтамасыздандыру үшін жауап береді. </a:t>
            </a:r>
            <a:endParaRPr lang="kk-KZ" sz="3600" dirty="0" smtClean="0">
              <a:latin typeface="Times New Roman" pitchFamily="18" charset="0"/>
              <a:cs typeface="Times New Roman" pitchFamily="18" charset="0"/>
            </a:endParaRPr>
          </a:p>
          <a:p>
            <a:pPr marL="0" indent="715963" algn="just">
              <a:buNone/>
            </a:pPr>
            <a:r>
              <a:rPr lang="kk-KZ" sz="3600" dirty="0" smtClean="0">
                <a:latin typeface="Times New Roman" pitchFamily="18" charset="0"/>
                <a:cs typeface="Times New Roman" pitchFamily="18" charset="0"/>
              </a:rPr>
              <a:t>ОЖ </a:t>
            </a:r>
            <a:r>
              <a:rPr lang="kk-KZ" sz="3600" dirty="0">
                <a:latin typeface="Times New Roman" pitchFamily="18" charset="0"/>
                <a:cs typeface="Times New Roman" pitchFamily="18" charset="0"/>
              </a:rPr>
              <a:t>жадыда қай үдеріске қандай ресурс бөлінгендігін жазатын  арнайы ақпараттық құрылымдарды бар. </a:t>
            </a:r>
            <a:endParaRPr lang="kk-KZ" sz="3600" dirty="0" smtClean="0">
              <a:latin typeface="Times New Roman" pitchFamily="18" charset="0"/>
              <a:cs typeface="Times New Roman" pitchFamily="18" charset="0"/>
            </a:endParaRPr>
          </a:p>
          <a:p>
            <a:pPr marL="0" indent="715963" algn="just">
              <a:buNone/>
            </a:pPr>
            <a:r>
              <a:rPr lang="kk-KZ" sz="3600" dirty="0" smtClean="0">
                <a:latin typeface="Times New Roman" pitchFamily="18" charset="0"/>
                <a:cs typeface="Times New Roman" pitchFamily="18" charset="0"/>
              </a:rPr>
              <a:t>Ол </a:t>
            </a:r>
            <a:r>
              <a:rPr lang="kk-KZ" sz="3600" dirty="0">
                <a:latin typeface="Times New Roman" pitchFamily="18" charset="0"/>
                <a:cs typeface="Times New Roman" pitchFamily="18" charset="0"/>
              </a:rPr>
              <a:t>үдеріске ресурсты дара пайдалануға немесе басқа үдерістермен бірлесе пайдалануға тағайындай алады. </a:t>
            </a:r>
            <a:endParaRPr lang="kk-KZ" sz="36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590762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332656"/>
            <a:ext cx="8136904" cy="5604064"/>
          </a:xfrm>
        </p:spPr>
        <p:txBody>
          <a:bodyPr>
            <a:noAutofit/>
          </a:bodyPr>
          <a:lstStyle/>
          <a:p>
            <a:pPr marL="0" indent="715963" algn="just">
              <a:buNone/>
            </a:pPr>
            <a:r>
              <a:rPr lang="kk-KZ" sz="3600" dirty="0">
                <a:latin typeface="Times New Roman" pitchFamily="18" charset="0"/>
                <a:cs typeface="Times New Roman" pitchFamily="18" charset="0"/>
              </a:rPr>
              <a:t>Кейбір ресурстар үдеріске ол құрылған кезде, ал кейбіреулері сұратуларды орындау барысында динамикалық түрде бөлінеді. </a:t>
            </a:r>
            <a:endParaRPr lang="kk-KZ" sz="3600" dirty="0" smtClean="0">
              <a:latin typeface="Times New Roman" pitchFamily="18" charset="0"/>
              <a:cs typeface="Times New Roman" pitchFamily="18" charset="0"/>
            </a:endParaRPr>
          </a:p>
          <a:p>
            <a:pPr marL="0" indent="715963" algn="just">
              <a:buNone/>
            </a:pPr>
            <a:r>
              <a:rPr lang="kk-KZ" sz="3600" dirty="0" smtClean="0">
                <a:latin typeface="Times New Roman" pitchFamily="18" charset="0"/>
                <a:cs typeface="Times New Roman" pitchFamily="18" charset="0"/>
              </a:rPr>
              <a:t>Ресурстар </a:t>
            </a:r>
            <a:r>
              <a:rPr lang="kk-KZ" sz="3600" dirty="0">
                <a:latin typeface="Times New Roman" pitchFamily="18" charset="0"/>
                <a:cs typeface="Times New Roman" pitchFamily="18" charset="0"/>
              </a:rPr>
              <a:t>үдерістің барлық өмір сүру уақытына немесе белгілі бір уақыт аралығына үдеріске тіркеліп қойылуы мүмкін</a:t>
            </a:r>
          </a:p>
          <a:p>
            <a:pPr marL="0" indent="715963" algn="just">
              <a:buNone/>
            </a:pPr>
            <a:endParaRPr lang="kk-KZ" sz="3600" dirty="0">
              <a:latin typeface="Times New Roman" pitchFamily="18" charset="0"/>
              <a:cs typeface="Times New Roman" pitchFamily="18" charset="0"/>
            </a:endParaRPr>
          </a:p>
        </p:txBody>
      </p:sp>
    </p:spTree>
    <p:extLst>
      <p:ext uri="{BB962C8B-B14F-4D97-AF65-F5344CB8AC3E}">
        <p14:creationId xmlns:p14="http://schemas.microsoft.com/office/powerpoint/2010/main" val="1188257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539552" y="980728"/>
            <a:ext cx="8136904" cy="5604064"/>
          </a:xfrm>
        </p:spPr>
        <p:txBody>
          <a:bodyPr>
            <a:noAutofit/>
          </a:bodyPr>
          <a:lstStyle/>
          <a:p>
            <a:pPr marL="0" indent="715963" algn="just">
              <a:buNone/>
            </a:pPr>
            <a:r>
              <a:rPr lang="kk-KZ" sz="3600" dirty="0">
                <a:latin typeface="Times New Roman" pitchFamily="18" charset="0"/>
                <a:cs typeface="Times New Roman" pitchFamily="18" charset="0"/>
              </a:rPr>
              <a:t>Үдерістер мен ағындарды басқарудың ішкі жүйесінің маңызды функцияларының </a:t>
            </a:r>
            <a:r>
              <a:rPr lang="kk-KZ" sz="4000" b="1" dirty="0">
                <a:latin typeface="Times New Roman" pitchFamily="18" charset="0"/>
                <a:cs typeface="Times New Roman" pitchFamily="18" charset="0"/>
              </a:rPr>
              <a:t>бірі ағындарды синхронизациялау </a:t>
            </a:r>
            <a:r>
              <a:rPr lang="kk-KZ" sz="3600" dirty="0">
                <a:latin typeface="Times New Roman" pitchFamily="18" charset="0"/>
                <a:cs typeface="Times New Roman" pitchFamily="18" charset="0"/>
              </a:rPr>
              <a:t>болып </a:t>
            </a:r>
            <a:r>
              <a:rPr lang="kk-KZ" sz="3600" dirty="0" smtClean="0">
                <a:latin typeface="Times New Roman" pitchFamily="18" charset="0"/>
                <a:cs typeface="Times New Roman" pitchFamily="18" charset="0"/>
              </a:rPr>
              <a:t>табылады</a:t>
            </a:r>
            <a:r>
              <a:rPr lang="kk-KZ" sz="3600" dirty="0">
                <a:latin typeface="Times New Roman" pitchFamily="18" charset="0"/>
                <a:cs typeface="Times New Roman" pitchFamily="18" charset="0"/>
              </a:rPr>
              <a:t>.</a:t>
            </a:r>
            <a:endParaRPr lang="kk-KZ" sz="3600" dirty="0">
              <a:latin typeface="Times New Roman" pitchFamily="18" charset="0"/>
              <a:cs typeface="Times New Roman" pitchFamily="18" charset="0"/>
            </a:endParaRPr>
          </a:p>
        </p:txBody>
      </p:sp>
    </p:spTree>
    <p:extLst>
      <p:ext uri="{BB962C8B-B14F-4D97-AF65-F5344CB8AC3E}">
        <p14:creationId xmlns:p14="http://schemas.microsoft.com/office/powerpoint/2010/main" val="4039210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188640"/>
            <a:ext cx="8496944" cy="5604064"/>
          </a:xfrm>
        </p:spPr>
        <p:txBody>
          <a:bodyPr>
            <a:noAutofit/>
          </a:bodyPr>
          <a:lstStyle/>
          <a:p>
            <a:pPr marL="0" indent="715963" algn="just">
              <a:spcBef>
                <a:spcPts val="0"/>
              </a:spcBef>
              <a:buNone/>
            </a:pPr>
            <a:r>
              <a:rPr lang="kk-KZ" sz="3100" dirty="0">
                <a:latin typeface="Times New Roman" pitchFamily="18" charset="0"/>
                <a:cs typeface="Times New Roman" pitchFamily="18" charset="0"/>
              </a:rPr>
              <a:t>«Үдеріс», «ағын» </a:t>
            </a:r>
            <a:r>
              <a:rPr lang="kk-KZ" sz="3100" dirty="0" smtClean="0">
                <a:latin typeface="Times New Roman" pitchFamily="18" charset="0"/>
                <a:cs typeface="Times New Roman" pitchFamily="18" charset="0"/>
              </a:rPr>
              <a:t>түсініктері</a:t>
            </a:r>
            <a:endParaRPr lang="kk-KZ" sz="3100" dirty="0">
              <a:latin typeface="Times New Roman" pitchFamily="18" charset="0"/>
              <a:cs typeface="Times New Roman" pitchFamily="18" charset="0"/>
            </a:endParaRPr>
          </a:p>
          <a:p>
            <a:pPr marL="0" indent="633413" algn="just">
              <a:spcBef>
                <a:spcPts val="0"/>
              </a:spcBef>
              <a:buNone/>
            </a:pPr>
            <a:r>
              <a:rPr lang="kk-KZ" sz="3100" dirty="0">
                <a:latin typeface="Times New Roman" pitchFamily="18" charset="0"/>
                <a:cs typeface="Times New Roman" pitchFamily="18" charset="0"/>
              </a:rPr>
              <a:t>Мультибағдарламалауды қамту үшін ОЖ араларында процессор және басқа да компьютер ресурстары бөлінісілетін </a:t>
            </a:r>
            <a:r>
              <a:rPr lang="kk-KZ" sz="3000" b="1" dirty="0">
                <a:latin typeface="Times New Roman" pitchFamily="18" charset="0"/>
                <a:cs typeface="Times New Roman" pitchFamily="18" charset="0"/>
              </a:rPr>
              <a:t>ішкі жұмыс бірліктерін</a:t>
            </a:r>
            <a:r>
              <a:rPr lang="kk-KZ" sz="3100" b="1" dirty="0">
                <a:latin typeface="Times New Roman" pitchFamily="18" charset="0"/>
                <a:cs typeface="Times New Roman" pitchFamily="18" charset="0"/>
              </a:rPr>
              <a:t> </a:t>
            </a:r>
            <a:r>
              <a:rPr lang="kk-KZ" sz="3100" dirty="0">
                <a:latin typeface="Times New Roman" pitchFamily="18" charset="0"/>
                <a:cs typeface="Times New Roman" pitchFamily="18" charset="0"/>
              </a:rPr>
              <a:t>анықтап, рәсімдеуі керек. Қазіргі уақытта ОЖ көбінде жұмыс бірлігінің екі типі анықталған. </a:t>
            </a:r>
            <a:endParaRPr lang="ru-RU" sz="3100" dirty="0">
              <a:latin typeface="Times New Roman" pitchFamily="18" charset="0"/>
              <a:cs typeface="Times New Roman" pitchFamily="18" charset="0"/>
            </a:endParaRPr>
          </a:p>
          <a:p>
            <a:pPr marL="0" indent="633413" algn="just">
              <a:spcBef>
                <a:spcPts val="0"/>
              </a:spcBef>
              <a:buNone/>
            </a:pPr>
            <a:r>
              <a:rPr lang="kk-KZ" sz="3100" b="1" dirty="0">
                <a:latin typeface="Times New Roman" pitchFamily="18" charset="0"/>
                <a:cs typeface="Times New Roman" pitchFamily="18" charset="0"/>
              </a:rPr>
              <a:t>Үдеріс </a:t>
            </a:r>
            <a:r>
              <a:rPr lang="kk-KZ" sz="3100" dirty="0">
                <a:latin typeface="Times New Roman" pitchFamily="18" charset="0"/>
                <a:cs typeface="Times New Roman" pitchFamily="18" charset="0"/>
              </a:rPr>
              <a:t>ретінде орындалу кезеңінде тұрған бағдарламаны түсінуге болады. Сонымен қатар, үдерісті процессор үшін жұмыс бірлігі ретінде де қарастыруға болады. Жаңа процессорлар үшін одан да кіші жұмыс бірлігі бар, ол </a:t>
            </a:r>
            <a:r>
              <a:rPr lang="kk-KZ" sz="3100" b="1" dirty="0">
                <a:latin typeface="Times New Roman" pitchFamily="18" charset="0"/>
                <a:cs typeface="Times New Roman" pitchFamily="18" charset="0"/>
              </a:rPr>
              <a:t>ағын немесе тармақ</a:t>
            </a:r>
            <a:r>
              <a:rPr lang="kk-KZ" sz="3100" dirty="0">
                <a:latin typeface="Times New Roman" pitchFamily="18" charset="0"/>
                <a:cs typeface="Times New Roman" pitchFamily="18" charset="0"/>
              </a:rPr>
              <a:t>. Басқаша айтсақ, бір үдеріс бір немесе бірнеше ағын туындата </a:t>
            </a:r>
            <a:r>
              <a:rPr lang="kk-KZ" sz="3100" dirty="0" smtClean="0">
                <a:latin typeface="Times New Roman" pitchFamily="18" charset="0"/>
                <a:cs typeface="Times New Roman" pitchFamily="18" charset="0"/>
              </a:rPr>
              <a:t>алады.</a:t>
            </a:r>
            <a:endParaRPr lang="kk-KZ" sz="3100" dirty="0">
              <a:latin typeface="Times New Roman" pitchFamily="18" charset="0"/>
              <a:cs typeface="Times New Roman" pitchFamily="18" charset="0"/>
            </a:endParaRPr>
          </a:p>
        </p:txBody>
      </p:sp>
    </p:spTree>
    <p:extLst>
      <p:ext uri="{BB962C8B-B14F-4D97-AF65-F5344CB8AC3E}">
        <p14:creationId xmlns:p14="http://schemas.microsoft.com/office/powerpoint/2010/main" val="4039210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95536" y="620688"/>
            <a:ext cx="8136904" cy="2160240"/>
          </a:xfrm>
        </p:spPr>
        <p:txBody>
          <a:bodyPr>
            <a:noAutofit/>
          </a:bodyPr>
          <a:lstStyle/>
          <a:p>
            <a:pPr marL="0" indent="715963" algn="just">
              <a:buNone/>
            </a:pPr>
            <a:r>
              <a:rPr lang="kk-KZ" sz="3200" dirty="0">
                <a:latin typeface="Times New Roman" pitchFamily="18" charset="0"/>
                <a:cs typeface="Times New Roman" pitchFamily="18" charset="0"/>
              </a:rPr>
              <a:t>Үдерістер де, ағындар да бар ОЖ,  ОЖ үдерісті процессорлық уақыттан басқа барлық ресурс түрлерін пайдалануға сұраным ретінде </a:t>
            </a:r>
            <a:r>
              <a:rPr lang="kk-KZ" sz="3200" dirty="0" smtClean="0">
                <a:latin typeface="Times New Roman" pitchFamily="18" charset="0"/>
                <a:cs typeface="Times New Roman" pitchFamily="18" charset="0"/>
              </a:rPr>
              <a:t>қарастырады</a:t>
            </a:r>
            <a:r>
              <a:rPr lang="kk-KZ" sz="3200" dirty="0">
                <a:latin typeface="Times New Roman" pitchFamily="18" charset="0"/>
                <a:cs typeface="Times New Roman" pitchFamily="18" charset="0"/>
              </a:rPr>
              <a:t>. Аталған маңызды ресурс процессорлық уақыт басқа жұмыс бірліктері – ағындардың арасында үлестіріледі. Ағын деген атау олар командалар тізбегі (командалар бірінен соң бірі) болғандықтан берілген. </a:t>
            </a:r>
            <a:endParaRPr lang="ru-RU" sz="3200" dirty="0">
              <a:latin typeface="Times New Roman" pitchFamily="18" charset="0"/>
              <a:cs typeface="Times New Roman" pitchFamily="18" charset="0"/>
            </a:endParaRPr>
          </a:p>
          <a:p>
            <a:pPr marL="0" indent="715963" algn="just">
              <a:buNone/>
            </a:pPr>
            <a:endParaRPr lang="kk-KZ" sz="2900" b="1" dirty="0">
              <a:latin typeface="Times New Roman" pitchFamily="18" charset="0"/>
              <a:cs typeface="Times New Roman" pitchFamily="18" charset="0"/>
            </a:endParaRPr>
          </a:p>
        </p:txBody>
      </p:sp>
    </p:spTree>
    <p:extLst>
      <p:ext uri="{BB962C8B-B14F-4D97-AF65-F5344CB8AC3E}">
        <p14:creationId xmlns:p14="http://schemas.microsoft.com/office/powerpoint/2010/main" val="4039210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476672"/>
            <a:ext cx="8352928" cy="6048672"/>
          </a:xfrm>
        </p:spPr>
        <p:txBody>
          <a:bodyPr>
            <a:noAutofit/>
          </a:bodyPr>
          <a:lstStyle/>
          <a:p>
            <a:pPr marL="0" indent="633413" algn="just">
              <a:spcBef>
                <a:spcPts val="0"/>
              </a:spcBef>
              <a:buNone/>
            </a:pPr>
            <a:r>
              <a:rPr lang="kk-KZ" sz="3200" dirty="0">
                <a:latin typeface="Times New Roman" pitchFamily="18" charset="0"/>
                <a:cs typeface="Times New Roman" pitchFamily="18" charset="0"/>
              </a:rPr>
              <a:t>Үдерістер ресурстарды үлестіруге араласа алмауы және бір-бірінің кодтарымен мәліметтерін бүлдіре алмауы  үшін ОЖ маңызды тапсырмасы үдерістерді бір-бірінен оқшаулау болып табылады. Ол үшін ОЖ әрбір үдерісті </a:t>
            </a:r>
            <a:r>
              <a:rPr lang="kk-KZ" sz="3200" b="1" dirty="0">
                <a:latin typeface="Times New Roman" pitchFamily="18" charset="0"/>
                <a:cs typeface="Times New Roman" pitchFamily="18" charset="0"/>
              </a:rPr>
              <a:t>жеке виртуалды адрестік кеңістікпен </a:t>
            </a:r>
            <a:r>
              <a:rPr lang="kk-KZ" sz="3200" dirty="0">
                <a:latin typeface="Times New Roman" pitchFamily="18" charset="0"/>
                <a:cs typeface="Times New Roman" pitchFamily="18" charset="0"/>
              </a:rPr>
              <a:t>қамтамасыз етеді, сондықтан ешбір үдеріс басқа үдерістің командалары мен мәліметтеріне тікелей қатынай  алмайды. </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3312821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548680"/>
            <a:ext cx="8352928" cy="6048672"/>
          </a:xfrm>
        </p:spPr>
        <p:txBody>
          <a:bodyPr>
            <a:noAutofit/>
          </a:bodyPr>
          <a:lstStyle/>
          <a:p>
            <a:pPr marL="0" indent="896938" algn="just">
              <a:spcBef>
                <a:spcPts val="0"/>
              </a:spcBef>
              <a:buNone/>
            </a:pPr>
            <a:r>
              <a:rPr lang="kk-KZ" sz="3200" b="1" dirty="0" smtClean="0">
                <a:latin typeface="Times New Roman" pitchFamily="18" charset="0"/>
                <a:cs typeface="Times New Roman" pitchFamily="18" charset="0"/>
              </a:rPr>
              <a:t>Үдерістің </a:t>
            </a:r>
            <a:r>
              <a:rPr lang="kk-KZ" sz="3200" b="1" dirty="0">
                <a:latin typeface="Times New Roman" pitchFamily="18" charset="0"/>
                <a:cs typeface="Times New Roman" pitchFamily="18" charset="0"/>
              </a:rPr>
              <a:t>виртуалды адрестік кеңістігі </a:t>
            </a:r>
            <a:r>
              <a:rPr lang="kk-KZ" sz="3200" dirty="0">
                <a:latin typeface="Times New Roman" pitchFamily="18" charset="0"/>
                <a:cs typeface="Times New Roman" pitchFamily="18" charset="0"/>
              </a:rPr>
              <a:t>– бұл үдерістің бағдарламалық модулі манипуляция жасай алатын адрестер жиыны.   </a:t>
            </a:r>
            <a:endParaRPr lang="ru-RU" sz="3200" dirty="0">
              <a:latin typeface="Times New Roman" pitchFamily="18" charset="0"/>
              <a:cs typeface="Times New Roman" pitchFamily="18" charset="0"/>
            </a:endParaRPr>
          </a:p>
          <a:p>
            <a:pPr marL="0" indent="896938" algn="just">
              <a:spcBef>
                <a:spcPts val="0"/>
              </a:spcBef>
              <a:buNone/>
            </a:pPr>
            <a:r>
              <a:rPr lang="kk-KZ" sz="3200" dirty="0">
                <a:latin typeface="Times New Roman" pitchFamily="18" charset="0"/>
                <a:cs typeface="Times New Roman" pitchFamily="18" charset="0"/>
              </a:rPr>
              <a:t>ОЖ үдерістің виртуалды адрестік кеңістігін үдеріске бөлінген физикалық адресте бейнелейді.  Өзара әрекеттесу барысында үдерістер ОЖ қатынайды, ал ол денекерші қызметін атқара отырып, үдерістерге үдеріс аралық  байланыс құралдарын – конвейерлер, пошта жәшіктері, жадының бөлінісілетін секцияларын және т.б. ұсынады. </a:t>
            </a:r>
            <a:endParaRPr lang="ru-RU" sz="3200" dirty="0">
              <a:latin typeface="Times New Roman" pitchFamily="18" charset="0"/>
              <a:cs typeface="Times New Roman" pitchFamily="18" charset="0"/>
            </a:endParaRPr>
          </a:p>
          <a:p>
            <a:pPr marL="0" indent="814388" algn="just">
              <a:spcBef>
                <a:spcPts val="0"/>
              </a:spcBef>
              <a:buNone/>
            </a:pPr>
            <a:endParaRPr lang="kk-KZ" sz="3200" dirty="0">
              <a:latin typeface="Times New Roman" pitchFamily="18" charset="0"/>
              <a:cs typeface="Times New Roman" pitchFamily="18" charset="0"/>
            </a:endParaRPr>
          </a:p>
        </p:txBody>
      </p:sp>
    </p:spTree>
    <p:extLst>
      <p:ext uri="{BB962C8B-B14F-4D97-AF65-F5344CB8AC3E}">
        <p14:creationId xmlns:p14="http://schemas.microsoft.com/office/powerpoint/2010/main" val="3849006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26150"/>
            <a:ext cx="8568952" cy="5604064"/>
          </a:xfrm>
        </p:spPr>
        <p:txBody>
          <a:bodyPr>
            <a:noAutofit/>
          </a:bodyPr>
          <a:lstStyle/>
          <a:p>
            <a:pPr marL="0" indent="715963" algn="just">
              <a:spcBef>
                <a:spcPts val="0"/>
              </a:spcBef>
              <a:buNone/>
            </a:pPr>
            <a:r>
              <a:rPr lang="kk-KZ" sz="2800" dirty="0">
                <a:latin typeface="Times New Roman" pitchFamily="18" charset="0"/>
                <a:cs typeface="Times New Roman" pitchFamily="18" charset="0"/>
              </a:rPr>
              <a:t>Ағындар операциялық жүйелерде есептеулерді параллельдеу құралдары ретінде пайда болды. Әрине, бір бағдарлама аясында есептеудерді параллельдеу міндеттерін дәстүрлі тәсілдермен де шешуге болады. </a:t>
            </a:r>
            <a:r>
              <a:rPr lang="kk-KZ" sz="2800" dirty="0" smtClean="0">
                <a:latin typeface="Times New Roman" pitchFamily="18" charset="0"/>
                <a:cs typeface="Times New Roman" pitchFamily="18" charset="0"/>
              </a:rPr>
              <a:t> </a:t>
            </a:r>
          </a:p>
          <a:p>
            <a:pPr marL="0" indent="715963" algn="just">
              <a:spcBef>
                <a:spcPts val="0"/>
              </a:spcBef>
              <a:buNone/>
            </a:pPr>
            <a:r>
              <a:rPr lang="kk-KZ" sz="2800" dirty="0">
                <a:latin typeface="Times New Roman" pitchFamily="18" charset="0"/>
                <a:cs typeface="Times New Roman" pitchFamily="18" charset="0"/>
              </a:rPr>
              <a:t>Біріншіден, қолданбалы бағдарламалаушы параллелизмді ұйымдастырудың күрделі міндетін қосымша ішінде басқаруды есептеулердің тармақтарына </a:t>
            </a:r>
            <a:r>
              <a:rPr lang="kk-KZ" sz="2800" dirty="0" smtClean="0">
                <a:latin typeface="Times New Roman" pitchFamily="18" charset="0"/>
                <a:cs typeface="Times New Roman" pitchFamily="18" charset="0"/>
              </a:rPr>
              <a:t>кезек-кезек </a:t>
            </a:r>
            <a:r>
              <a:rPr lang="kk-KZ" sz="2800" dirty="0">
                <a:latin typeface="Times New Roman" pitchFamily="18" charset="0"/>
                <a:cs typeface="Times New Roman" pitchFamily="18" charset="0"/>
              </a:rPr>
              <a:t>беріп отыратын  диспетчер ішкі бағдарламасын бөліп алу арқылы шеше </a:t>
            </a:r>
            <a:r>
              <a:rPr lang="kk-KZ" sz="2800" dirty="0" smtClean="0">
                <a:latin typeface="Times New Roman" pitchFamily="18" charset="0"/>
                <a:cs typeface="Times New Roman" pitchFamily="18" charset="0"/>
              </a:rPr>
              <a:t>алады.</a:t>
            </a:r>
          </a:p>
          <a:p>
            <a:pPr marL="0" indent="715963" algn="just">
              <a:spcBef>
                <a:spcPts val="0"/>
              </a:spcBef>
              <a:buNone/>
            </a:pPr>
            <a:r>
              <a:rPr lang="kk-KZ" sz="2800" dirty="0">
                <a:latin typeface="Times New Roman" pitchFamily="18" charset="0"/>
                <a:cs typeface="Times New Roman" pitchFamily="18" charset="0"/>
              </a:rPr>
              <a:t>Екіншіден, мұның тағы бір шешімі бір қосымшаға әрбір параллельді жұмыс үшін бірнеше үдеріс құру. Бірақ, үдерісті құруда стандартты құралдарды пайдалану бұл үдерістердің бір тапсырманы шешетінін, яғни олардың арасында ортақ нәрселер көп екендігін есепке алуға мүмкіндік бермейді. </a:t>
            </a:r>
            <a:endParaRPr lang="kk-KZ" sz="2800" dirty="0">
              <a:latin typeface="Times New Roman" pitchFamily="18" charset="0"/>
              <a:cs typeface="Times New Roman" pitchFamily="18" charset="0"/>
            </a:endParaRPr>
          </a:p>
        </p:txBody>
      </p:sp>
    </p:spTree>
    <p:extLst>
      <p:ext uri="{BB962C8B-B14F-4D97-AF65-F5344CB8AC3E}">
        <p14:creationId xmlns:p14="http://schemas.microsoft.com/office/powerpoint/2010/main" val="33128215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260648"/>
            <a:ext cx="8496944" cy="5604064"/>
          </a:xfrm>
        </p:spPr>
        <p:txBody>
          <a:bodyPr>
            <a:noAutofit/>
          </a:bodyPr>
          <a:lstStyle/>
          <a:p>
            <a:pPr marL="0" indent="714375" algn="just">
              <a:spcBef>
                <a:spcPts val="0"/>
              </a:spcBef>
              <a:buNone/>
            </a:pPr>
            <a:r>
              <a:rPr lang="kk-KZ" sz="2900" dirty="0" smtClean="0">
                <a:latin typeface="Times New Roman" pitchFamily="18" charset="0"/>
                <a:cs typeface="Times New Roman" pitchFamily="18" charset="0"/>
              </a:rPr>
              <a:t>ОЖ </a:t>
            </a:r>
            <a:r>
              <a:rPr lang="kk-KZ" sz="2900" dirty="0">
                <a:latin typeface="Times New Roman" pitchFamily="18" charset="0"/>
                <a:cs typeface="Times New Roman" pitchFamily="18" charset="0"/>
              </a:rPr>
              <a:t>үдерістен басқа бір қосымшаның есептеулерінің жеке тармақтары арасындағы тығыз байланысты есепке алатын басқа есептеулерді параллельдеу механизмі қажет екендігі шығады. </a:t>
            </a:r>
            <a:endParaRPr lang="kk-KZ" sz="2900" dirty="0" smtClean="0">
              <a:latin typeface="Times New Roman" pitchFamily="18" charset="0"/>
              <a:cs typeface="Times New Roman" pitchFamily="18" charset="0"/>
            </a:endParaRPr>
          </a:p>
          <a:p>
            <a:pPr marL="0" indent="714375" algn="just">
              <a:spcBef>
                <a:spcPts val="0"/>
              </a:spcBef>
              <a:buNone/>
            </a:pPr>
            <a:r>
              <a:rPr lang="kk-KZ" sz="2900" dirty="0" smtClean="0">
                <a:latin typeface="Times New Roman" pitchFamily="18" charset="0"/>
                <a:cs typeface="Times New Roman" pitchFamily="18" charset="0"/>
              </a:rPr>
              <a:t>Бұл </a:t>
            </a:r>
            <a:r>
              <a:rPr lang="kk-KZ" sz="2900" dirty="0">
                <a:latin typeface="Times New Roman" pitchFamily="18" charset="0"/>
                <a:cs typeface="Times New Roman" pitchFamily="18" charset="0"/>
              </a:rPr>
              <a:t>мақсатқа жету үшін заманауи ОЖ көп ағынды өңдеу (multithreading) механизмін ұсынады. Бұл жағдайда жаңа жұмыс бірлігі енеді </a:t>
            </a:r>
            <a:r>
              <a:rPr lang="kk-KZ" sz="2900" b="1" dirty="0">
                <a:latin typeface="Times New Roman" pitchFamily="18" charset="0"/>
                <a:cs typeface="Times New Roman" pitchFamily="18" charset="0"/>
              </a:rPr>
              <a:t>– орындалу ағыны</a:t>
            </a:r>
            <a:r>
              <a:rPr lang="kk-KZ" sz="2900" dirty="0">
                <a:latin typeface="Times New Roman" pitchFamily="18" charset="0"/>
                <a:cs typeface="Times New Roman" pitchFamily="18" charset="0"/>
              </a:rPr>
              <a:t>, ал «үдеріс» түсінігі өз мағынасын өзгертеді. </a:t>
            </a:r>
            <a:r>
              <a:rPr lang="kk-KZ" sz="2900" b="1" dirty="0">
                <a:latin typeface="Times New Roman" pitchFamily="18" charset="0"/>
                <a:cs typeface="Times New Roman" pitchFamily="18" charset="0"/>
              </a:rPr>
              <a:t>«Ағын» </a:t>
            </a:r>
            <a:r>
              <a:rPr lang="kk-KZ" sz="2900" dirty="0">
                <a:latin typeface="Times New Roman" pitchFamily="18" charset="0"/>
                <a:cs typeface="Times New Roman" pitchFamily="18" charset="0"/>
              </a:rPr>
              <a:t>түсінігіне процессордың бағдарламаның бір командасынан екінші командасына тізбектеле ауысуына сәйкес келеді. ОЖ ағындар арасында процессорлық уақытты бөледі. ОЖ үдеріске оның ағындары ортақ пайдаланылатын адрестік кеңістікті және ресурстар жиынын тағайындайды.  </a:t>
            </a:r>
            <a:endParaRPr lang="ru-RU" sz="2900" dirty="0">
              <a:latin typeface="Times New Roman" pitchFamily="18" charset="0"/>
              <a:cs typeface="Times New Roman" pitchFamily="18" charset="0"/>
            </a:endParaRPr>
          </a:p>
          <a:p>
            <a:pPr marL="0" indent="714375" algn="just">
              <a:buNone/>
            </a:pPr>
            <a:r>
              <a:rPr lang="kk-KZ" sz="2900" dirty="0" smtClean="0">
                <a:latin typeface="Times New Roman" pitchFamily="18" charset="0"/>
                <a:cs typeface="Times New Roman" pitchFamily="18" charset="0"/>
              </a:rPr>
              <a:t> </a:t>
            </a:r>
            <a:endParaRPr lang="ru-RU" sz="2900" dirty="0">
              <a:latin typeface="Times New Roman" pitchFamily="18" charset="0"/>
              <a:cs typeface="Times New Roman" pitchFamily="18" charset="0"/>
            </a:endParaRPr>
          </a:p>
        </p:txBody>
      </p:sp>
    </p:spTree>
    <p:extLst>
      <p:ext uri="{BB962C8B-B14F-4D97-AF65-F5344CB8AC3E}">
        <p14:creationId xmlns:p14="http://schemas.microsoft.com/office/powerpoint/2010/main" val="33128215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539552" y="620688"/>
            <a:ext cx="8136904" cy="5604064"/>
          </a:xfrm>
        </p:spPr>
        <p:txBody>
          <a:bodyPr>
            <a:noAutofit/>
          </a:bodyPr>
          <a:lstStyle/>
          <a:p>
            <a:pPr marL="0" indent="715963" algn="just">
              <a:buNone/>
            </a:pPr>
            <a:r>
              <a:rPr lang="kk-KZ" sz="3200" dirty="0">
                <a:latin typeface="Times New Roman" pitchFamily="18" charset="0"/>
                <a:cs typeface="Times New Roman" pitchFamily="18" charset="0"/>
              </a:rPr>
              <a:t>Мультибағдарламалауды үдеріс деңгейіне қарағанда ағындар деңгейінде қолданған нәтижелі болады. Әрбір ағынның өз командалар есептегіші және стекы бар. </a:t>
            </a:r>
            <a:endParaRPr lang="kk-KZ" sz="3200" dirty="0" smtClean="0">
              <a:latin typeface="Times New Roman" pitchFamily="18" charset="0"/>
              <a:cs typeface="Times New Roman" pitchFamily="18" charset="0"/>
            </a:endParaRPr>
          </a:p>
          <a:p>
            <a:pPr marL="0" indent="715963" algn="just">
              <a:buNone/>
            </a:pPr>
            <a:r>
              <a:rPr lang="kk-KZ" sz="3200" dirty="0">
                <a:latin typeface="Times New Roman" pitchFamily="18" charset="0"/>
                <a:cs typeface="Times New Roman" pitchFamily="18" charset="0"/>
              </a:rPr>
              <a:t>Бір үдеріс аясында бірнеше ағын түрінде рәсімделген есептің жекелеген бөліктерін жалған параллельді (псевдопараллельді, немесе мультипроцессорлы жүйедегі параллельді) орындау арқылы жылдам орындауға болады. </a:t>
            </a:r>
            <a:endParaRPr lang="kk-KZ" sz="2900" dirty="0">
              <a:latin typeface="Times New Roman" pitchFamily="18" charset="0"/>
              <a:cs typeface="Times New Roman" pitchFamily="18" charset="0"/>
            </a:endParaRPr>
          </a:p>
        </p:txBody>
      </p:sp>
    </p:spTree>
    <p:extLst>
      <p:ext uri="{BB962C8B-B14F-4D97-AF65-F5344CB8AC3E}">
        <p14:creationId xmlns:p14="http://schemas.microsoft.com/office/powerpoint/2010/main" val="33128215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95536" y="2060848"/>
            <a:ext cx="8136904" cy="2795752"/>
          </a:xfrm>
        </p:spPr>
        <p:txBody>
          <a:bodyPr>
            <a:noAutofit/>
          </a:bodyPr>
          <a:lstStyle/>
          <a:p>
            <a:pPr marL="0" indent="714375" algn="just">
              <a:buNone/>
            </a:pPr>
            <a:r>
              <a:rPr lang="kk-KZ" sz="3200" b="1" dirty="0">
                <a:latin typeface="Times New Roman" pitchFamily="18" charset="0"/>
                <a:cs typeface="Times New Roman" pitchFamily="18" charset="0"/>
              </a:rPr>
              <a:t>Үдерістер мен ағындарды </a:t>
            </a:r>
            <a:r>
              <a:rPr lang="kk-KZ" sz="3200" b="1" dirty="0" smtClean="0">
                <a:latin typeface="Times New Roman" pitchFamily="18" charset="0"/>
                <a:cs typeface="Times New Roman" pitchFamily="18" charset="0"/>
              </a:rPr>
              <a:t>құру</a:t>
            </a:r>
            <a:r>
              <a:rPr lang="kk-KZ" sz="3200" b="1" dirty="0" smtClean="0">
                <a:latin typeface="Times New Roman" pitchFamily="18" charset="0"/>
                <a:cs typeface="Times New Roman" pitchFamily="18" charset="0"/>
              </a:rPr>
              <a:t> </a:t>
            </a:r>
            <a:endParaRPr lang="ru-RU" sz="3200" b="1" dirty="0">
              <a:latin typeface="Times New Roman" pitchFamily="18" charset="0"/>
              <a:cs typeface="Times New Roman" pitchFamily="18" charset="0"/>
            </a:endParaRPr>
          </a:p>
        </p:txBody>
      </p:sp>
    </p:spTree>
    <p:extLst>
      <p:ext uri="{BB962C8B-B14F-4D97-AF65-F5344CB8AC3E}">
        <p14:creationId xmlns:p14="http://schemas.microsoft.com/office/powerpoint/2010/main" val="28686024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260648"/>
            <a:ext cx="8352928" cy="5604064"/>
          </a:xfrm>
        </p:spPr>
        <p:txBody>
          <a:bodyPr>
            <a:noAutofit/>
          </a:bodyPr>
          <a:lstStyle/>
          <a:p>
            <a:pPr marL="0" indent="714375" algn="just">
              <a:buNone/>
            </a:pPr>
            <a:r>
              <a:rPr lang="kk-KZ" sz="3000" dirty="0">
                <a:latin typeface="Times New Roman" pitchFamily="18" charset="0"/>
                <a:cs typeface="Times New Roman" pitchFamily="18" charset="0"/>
              </a:rPr>
              <a:t>Операциялық жүйе есепте тұрған үдерістерге жаңа үдерісті қосу үшін ол мәліметтер құрылымын жасайды. Мәліметтер құрылымы үдерісті басқаруда қолданылады және оны негізгі жадының адрестік кеңістігіне орналастырады. Осы әрекеттер негізінде жаңа үдеріс құрылады. </a:t>
            </a:r>
            <a:r>
              <a:rPr lang="kk-KZ" sz="3000" dirty="0" smtClean="0">
                <a:latin typeface="Times New Roman" pitchFamily="18" charset="0"/>
                <a:cs typeface="Times New Roman" pitchFamily="18" charset="0"/>
              </a:rPr>
              <a:t> </a:t>
            </a:r>
          </a:p>
          <a:p>
            <a:pPr marL="0" indent="714375" algn="just">
              <a:buNone/>
            </a:pPr>
            <a:r>
              <a:rPr lang="kk-KZ" sz="2900" dirty="0">
                <a:latin typeface="Times New Roman" pitchFamily="18" charset="0"/>
                <a:cs typeface="Times New Roman" pitchFamily="18" charset="0"/>
              </a:rPr>
              <a:t>Пакеттік өңдеу ортасында үдеріс тапсырма келіп түскенде жауап ретінде құрылады; интерактивті ортада үдеріс жаңа қолданушы ортаға кіруге талпынған уақытта пайда болады. Екі жағдайда да жаңа үдерісті құруға жауаптылық операциялық жүйенің мойнында болады. Мұнан басқа, операциялық жүйе  қосымшаның талабы бойынша да үдеріс құра алады</a:t>
            </a:r>
            <a:endParaRPr lang="kk-KZ" sz="2900" dirty="0">
              <a:latin typeface="Times New Roman" pitchFamily="18" charset="0"/>
              <a:cs typeface="Times New Roman" pitchFamily="18" charset="0"/>
            </a:endParaRPr>
          </a:p>
        </p:txBody>
      </p:sp>
    </p:spTree>
    <p:extLst>
      <p:ext uri="{BB962C8B-B14F-4D97-AF65-F5344CB8AC3E}">
        <p14:creationId xmlns:p14="http://schemas.microsoft.com/office/powerpoint/2010/main" val="28686024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179512" y="332656"/>
            <a:ext cx="8568952" cy="5604064"/>
          </a:xfrm>
        </p:spPr>
        <p:txBody>
          <a:bodyPr>
            <a:noAutofit/>
          </a:bodyPr>
          <a:lstStyle/>
          <a:p>
            <a:pPr marL="0" indent="720725" algn="just">
              <a:buNone/>
            </a:pPr>
            <a:r>
              <a:rPr lang="kk-KZ" sz="3200" dirty="0">
                <a:latin typeface="Times New Roman" pitchFamily="18" charset="0"/>
                <a:cs typeface="Times New Roman" pitchFamily="18" charset="0"/>
              </a:rPr>
              <a:t>Дәстүрлі түрде операциялық жүйе үдерісті қолданушылармен қосымшалардың елеуінсіз құрады; бұл сияқты тәсіл көптеген заманауи операциялық жүйелерде  қалыптасқан. </a:t>
            </a:r>
            <a:endParaRPr lang="kk-KZ" sz="3200" dirty="0" smtClean="0">
              <a:latin typeface="Times New Roman" pitchFamily="18" charset="0"/>
              <a:cs typeface="Times New Roman" pitchFamily="18" charset="0"/>
            </a:endParaRPr>
          </a:p>
          <a:p>
            <a:pPr marL="0" indent="720725" algn="just">
              <a:buNone/>
            </a:pPr>
            <a:r>
              <a:rPr lang="kk-KZ" sz="3200" dirty="0" smtClean="0">
                <a:latin typeface="Times New Roman" pitchFamily="18" charset="0"/>
                <a:cs typeface="Times New Roman" pitchFamily="18" charset="0"/>
              </a:rPr>
              <a:t>Бірақ </a:t>
            </a:r>
            <a:r>
              <a:rPr lang="kk-KZ" sz="3200" dirty="0">
                <a:latin typeface="Times New Roman" pitchFamily="18" charset="0"/>
                <a:cs typeface="Times New Roman" pitchFamily="18" charset="0"/>
              </a:rPr>
              <a:t>кейде бір үдеріс келесі үдерістің құрылуына себепші болуы керек болады. Мысалы, қосымша үдерісі жаңа үдерісті генерациялайды, ал бұл үдеріс бірінші үдерістен мәліметтерді алып, оларды әрі қарай талдауға керекті ыңғайлы түрге келтіреді. Жаңа үдеріс қосымшамен параллельді жұмыс жасайды және ара арасында жаңа мәліметтерді алу үшін белсенді болады.  </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28686024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404664"/>
            <a:ext cx="8136904" cy="5604064"/>
          </a:xfrm>
        </p:spPr>
        <p:txBody>
          <a:bodyPr>
            <a:noAutofit/>
          </a:bodyPr>
          <a:lstStyle/>
          <a:p>
            <a:pPr marL="0" indent="720725" algn="just">
              <a:buNone/>
            </a:pPr>
            <a:r>
              <a:rPr lang="kk-KZ" sz="3200" dirty="0">
                <a:latin typeface="Times New Roman" pitchFamily="18" charset="0"/>
                <a:cs typeface="Times New Roman" pitchFamily="18" charset="0"/>
              </a:rPr>
              <a:t>Бұл сияқты ұйымдастыру қосышаны құрылымдауда аса пайдалы болады. Егер операциялық жүйе  жаңа үдерісті басқа үдерістің сұратуы бойынша жасаса, бұл үдерісті </a:t>
            </a:r>
            <a:r>
              <a:rPr lang="kk-KZ" sz="3200" b="1" dirty="0">
                <a:latin typeface="Times New Roman" pitchFamily="18" charset="0"/>
                <a:cs typeface="Times New Roman" pitchFamily="18" charset="0"/>
              </a:rPr>
              <a:t>туындату </a:t>
            </a:r>
            <a:r>
              <a:rPr lang="kk-KZ" sz="3200" dirty="0">
                <a:latin typeface="Times New Roman" pitchFamily="18" charset="0"/>
                <a:cs typeface="Times New Roman" pitchFamily="18" charset="0"/>
              </a:rPr>
              <a:t>(process spawning) деп </a:t>
            </a:r>
            <a:r>
              <a:rPr lang="kk-KZ" sz="3200" dirty="0" smtClean="0">
                <a:latin typeface="Times New Roman" pitchFamily="18" charset="0"/>
                <a:cs typeface="Times New Roman" pitchFamily="18" charset="0"/>
              </a:rPr>
              <a:t>аталады.</a:t>
            </a:r>
          </a:p>
          <a:p>
            <a:pPr marL="0" indent="720725" algn="just">
              <a:buNone/>
            </a:pPr>
            <a:r>
              <a:rPr lang="kk-KZ" sz="3200" dirty="0" smtClean="0">
                <a:latin typeface="Times New Roman" pitchFamily="18" charset="0"/>
                <a:cs typeface="Times New Roman" pitchFamily="18" charset="0"/>
              </a:rPr>
              <a:t>Бір </a:t>
            </a:r>
            <a:r>
              <a:rPr lang="kk-KZ" sz="3200" dirty="0">
                <a:latin typeface="Times New Roman" pitchFamily="18" charset="0"/>
                <a:cs typeface="Times New Roman" pitchFamily="18" charset="0"/>
              </a:rPr>
              <a:t>үдеріс жаңа үдерісті туындатса, </a:t>
            </a:r>
            <a:r>
              <a:rPr lang="kk-KZ" sz="3200" b="1" dirty="0">
                <a:latin typeface="Times New Roman" pitchFamily="18" charset="0"/>
                <a:cs typeface="Times New Roman" pitchFamily="18" charset="0"/>
              </a:rPr>
              <a:t>жаңа үдерісті туындатқан үдеріс - аталық </a:t>
            </a:r>
            <a:r>
              <a:rPr lang="kk-KZ" sz="3200" dirty="0">
                <a:latin typeface="Times New Roman" pitchFamily="18" charset="0"/>
                <a:cs typeface="Times New Roman" pitchFamily="18" charset="0"/>
              </a:rPr>
              <a:t>(parent), </a:t>
            </a:r>
            <a:r>
              <a:rPr lang="kk-KZ" sz="3200" b="1" dirty="0">
                <a:latin typeface="Times New Roman" pitchFamily="18" charset="0"/>
                <a:cs typeface="Times New Roman" pitchFamily="18" charset="0"/>
              </a:rPr>
              <a:t>туындалған үдеріс – еншілі немесе тұқым </a:t>
            </a:r>
            <a:r>
              <a:rPr lang="kk-KZ" sz="3200" dirty="0">
                <a:latin typeface="Times New Roman" pitchFamily="18" charset="0"/>
                <a:cs typeface="Times New Roman" pitchFamily="18" charset="0"/>
              </a:rPr>
              <a:t>(child) деп аталады. Жалпы «туысқан» үдерістер өзара ақпарат алмасып, бір-бірімен әрекеттеседі</a:t>
            </a:r>
            <a:r>
              <a:rPr lang="kk-KZ" sz="3200" dirty="0" smtClean="0">
                <a:latin typeface="Times New Roman" pitchFamily="18" charset="0"/>
                <a:cs typeface="Times New Roman" pitchFamily="18" charset="0"/>
              </a:rPr>
              <a:t>.</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28686024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404664"/>
            <a:ext cx="8136904" cy="5604064"/>
          </a:xfrm>
        </p:spPr>
        <p:txBody>
          <a:bodyPr>
            <a:noAutofit/>
          </a:bodyPr>
          <a:lstStyle/>
          <a:p>
            <a:pPr marL="0" indent="720725" algn="just">
              <a:buNone/>
            </a:pPr>
            <a:r>
              <a:rPr lang="kk-KZ" sz="3200" b="1" dirty="0">
                <a:latin typeface="Times New Roman" pitchFamily="18" charset="0"/>
                <a:cs typeface="Times New Roman" pitchFamily="18" charset="0"/>
              </a:rPr>
              <a:t>Үдерісті құру </a:t>
            </a:r>
            <a:r>
              <a:rPr lang="kk-KZ" sz="3200" dirty="0">
                <a:latin typeface="Times New Roman" pitchFamily="18" charset="0"/>
                <a:cs typeface="Times New Roman" pitchFamily="18" charset="0"/>
              </a:rPr>
              <a:t>-  бұл ең бірінші, үдеріс сипаттауышын  (handle – дескриптор) құруды білдіреді. Үдеріс сипаттауышы ретінде ОЖ үдерісті басқаруға қажетті үдеріс туралы барлық мәліметтер бар бір немесе бірнеше ақпараттық құрылым  пайдаланылады. Бұл сияқты мәліметтер қатарына мысалы, үдеріс идентификаторы, орындалатын модульдің жадыда орналасуы туралы мәлімет, үдерістің басымдылық деңгейі (басымдылық және құтынау құқықтары) және т.с.с. жатады. </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23726555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188640"/>
            <a:ext cx="8424936" cy="5604064"/>
          </a:xfrm>
        </p:spPr>
        <p:txBody>
          <a:bodyPr>
            <a:noAutofit/>
          </a:bodyPr>
          <a:lstStyle/>
          <a:p>
            <a:pPr marL="0" indent="809625" algn="just">
              <a:buNone/>
            </a:pPr>
            <a:r>
              <a:rPr lang="kk-KZ" sz="3000" dirty="0">
                <a:latin typeface="Times New Roman" pitchFamily="18" charset="0"/>
                <a:cs typeface="Times New Roman" pitchFamily="18" charset="0"/>
              </a:rPr>
              <a:t>Көп ағынды жүйеде ОЖ үдерісті құру барысында әрбір үдеріс үшін минимум бір орындау ағынын тұрғызады</a:t>
            </a:r>
            <a:r>
              <a:rPr lang="kk-KZ" sz="3000" dirty="0" smtClean="0">
                <a:latin typeface="Times New Roman" pitchFamily="18" charset="0"/>
                <a:cs typeface="Times New Roman" pitchFamily="18" charset="0"/>
              </a:rPr>
              <a:t>.</a:t>
            </a:r>
          </a:p>
          <a:p>
            <a:pPr marL="0" indent="809625" algn="just">
              <a:buNone/>
            </a:pPr>
            <a:r>
              <a:rPr lang="kk-KZ" sz="3000" dirty="0" smtClean="0">
                <a:latin typeface="Times New Roman" pitchFamily="18" charset="0"/>
                <a:cs typeface="Times New Roman" pitchFamily="18" charset="0"/>
              </a:rPr>
              <a:t>Ағынды </a:t>
            </a:r>
            <a:r>
              <a:rPr lang="kk-KZ" sz="3000" dirty="0">
                <a:latin typeface="Times New Roman" pitchFamily="18" charset="0"/>
                <a:cs typeface="Times New Roman" pitchFamily="18" charset="0"/>
              </a:rPr>
              <a:t>құрғанда да ОЖ үдерісті құрғандағы сияқты арнайы ақпараттық құрылым – ағын </a:t>
            </a:r>
            <a:r>
              <a:rPr lang="kk-KZ" sz="3000" dirty="0" smtClean="0">
                <a:latin typeface="Times New Roman" pitchFamily="18" charset="0"/>
                <a:cs typeface="Times New Roman" pitchFamily="18" charset="0"/>
              </a:rPr>
              <a:t>сипаттауышын </a:t>
            </a:r>
            <a:r>
              <a:rPr lang="kk-KZ" sz="3000" dirty="0">
                <a:latin typeface="Times New Roman" pitchFamily="18" charset="0"/>
                <a:cs typeface="Times New Roman" pitchFamily="18" charset="0"/>
              </a:rPr>
              <a:t>генерациялайды. Ағын </a:t>
            </a:r>
            <a:r>
              <a:rPr lang="kk-KZ" sz="3000" dirty="0" smtClean="0">
                <a:latin typeface="Times New Roman" pitchFamily="18" charset="0"/>
                <a:cs typeface="Times New Roman" pitchFamily="18" charset="0"/>
              </a:rPr>
              <a:t>сипаттауышында ағын </a:t>
            </a:r>
            <a:r>
              <a:rPr lang="kk-KZ" sz="3000" dirty="0">
                <a:latin typeface="Times New Roman" pitchFamily="18" charset="0"/>
                <a:cs typeface="Times New Roman" pitchFamily="18" charset="0"/>
              </a:rPr>
              <a:t>идентификаторы, қатынау құқықтары мен басымдылықтар туралы мәлімет, ағынның күйі және т.б. ақпараттар болады. Бастапқы күйде </a:t>
            </a:r>
            <a:r>
              <a:rPr lang="kk-KZ" sz="3000" dirty="0" smtClean="0">
                <a:latin typeface="Times New Roman" pitchFamily="18" charset="0"/>
                <a:cs typeface="Times New Roman" pitchFamily="18" charset="0"/>
              </a:rPr>
              <a:t>ағын </a:t>
            </a:r>
            <a:r>
              <a:rPr lang="kk-KZ" sz="3000" dirty="0">
                <a:latin typeface="Times New Roman" pitchFamily="18" charset="0"/>
                <a:cs typeface="Times New Roman" pitchFamily="18" charset="0"/>
              </a:rPr>
              <a:t>тоқтатылған күйде болады. Ағынды орындауға таңдап алу сол сәтте жүйеде тұрған барлық ағындар мен үдерістерді есепке ала отырып, жүйеде қалыптасқан процессорлық уақытты  беру ережелеріне сай жүргізіледі. </a:t>
            </a:r>
            <a:endParaRPr lang="ru-RU" sz="3000" dirty="0">
              <a:latin typeface="Times New Roman" pitchFamily="18" charset="0"/>
              <a:cs typeface="Times New Roman" pitchFamily="18" charset="0"/>
            </a:endParaRPr>
          </a:p>
        </p:txBody>
      </p:sp>
    </p:spTree>
    <p:extLst>
      <p:ext uri="{BB962C8B-B14F-4D97-AF65-F5344CB8AC3E}">
        <p14:creationId xmlns:p14="http://schemas.microsoft.com/office/powerpoint/2010/main" val="23726555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188640"/>
            <a:ext cx="8352928" cy="5820088"/>
          </a:xfrm>
        </p:spPr>
        <p:txBody>
          <a:bodyPr>
            <a:noAutofit/>
          </a:bodyPr>
          <a:lstStyle/>
          <a:p>
            <a:pPr marL="0" indent="720725" algn="just">
              <a:buNone/>
            </a:pPr>
            <a:r>
              <a:rPr lang="kk-KZ" sz="2800" dirty="0">
                <a:latin typeface="Times New Roman" pitchFamily="18" charset="0"/>
                <a:cs typeface="Times New Roman" pitchFamily="18" charset="0"/>
              </a:rPr>
              <a:t>Үдерістерді басқару барысында операциялық жүйе ақпараттық құрылымның негізгі екі типін пайдаланады: </a:t>
            </a:r>
            <a:r>
              <a:rPr lang="kk-KZ" sz="2800" b="1" dirty="0">
                <a:latin typeface="Times New Roman" pitchFamily="18" charset="0"/>
                <a:cs typeface="Times New Roman" pitchFamily="18" charset="0"/>
              </a:rPr>
              <a:t>үдеріс дескрипторы және үдеріс контекстісі</a:t>
            </a:r>
            <a:r>
              <a:rPr lang="kk-KZ" sz="2800" dirty="0">
                <a:latin typeface="Times New Roman" pitchFamily="18" charset="0"/>
                <a:cs typeface="Times New Roman" pitchFamily="18" charset="0"/>
              </a:rPr>
              <a:t>. </a:t>
            </a:r>
            <a:endParaRPr lang="kk-KZ" sz="2800" dirty="0" smtClean="0">
              <a:latin typeface="Times New Roman" pitchFamily="18" charset="0"/>
              <a:cs typeface="Times New Roman" pitchFamily="18" charset="0"/>
            </a:endParaRPr>
          </a:p>
          <a:p>
            <a:pPr marL="0" indent="720725" algn="just">
              <a:buNone/>
            </a:pPr>
            <a:r>
              <a:rPr lang="kk-KZ" sz="2800" dirty="0" smtClean="0">
                <a:latin typeface="Times New Roman" pitchFamily="18" charset="0"/>
                <a:cs typeface="Times New Roman" pitchFamily="18" charset="0"/>
              </a:rPr>
              <a:t>Үдеріс </a:t>
            </a:r>
            <a:r>
              <a:rPr lang="kk-KZ" sz="2800" dirty="0">
                <a:latin typeface="Times New Roman" pitchFamily="18" charset="0"/>
                <a:cs typeface="Times New Roman" pitchFamily="18" charset="0"/>
              </a:rPr>
              <a:t>дескрипторында ядроға үдерістің барлық өмір циклында, яғни оның активті әлде пассивті күйде ме, үдеріс бейнесі оперативті жадыға жүктелген бе алде дискке кері жүктелген бе соған қарамастан қажет болатын ақпарат бар. </a:t>
            </a:r>
            <a:endParaRPr lang="ru-RU" sz="2800" dirty="0">
              <a:latin typeface="Times New Roman" pitchFamily="18" charset="0"/>
              <a:cs typeface="Times New Roman" pitchFamily="18" charset="0"/>
            </a:endParaRPr>
          </a:p>
          <a:p>
            <a:pPr marL="0" indent="720725" algn="just">
              <a:buNone/>
            </a:pPr>
            <a:r>
              <a:rPr lang="kk-KZ" sz="2800" dirty="0" smtClean="0">
                <a:latin typeface="Times New Roman" pitchFamily="18" charset="0"/>
                <a:cs typeface="Times New Roman" pitchFamily="18" charset="0"/>
              </a:rPr>
              <a:t>Жекелеген </a:t>
            </a:r>
            <a:r>
              <a:rPr lang="kk-KZ" sz="2800" dirty="0">
                <a:latin typeface="Times New Roman" pitchFamily="18" charset="0"/>
                <a:cs typeface="Times New Roman" pitchFamily="18" charset="0"/>
              </a:rPr>
              <a:t>үдерістер дескрипторлары үдерістер кестесін құрайтын тізімге біріктірілген. Үдерістер кестесіне жады динамикалық түрде ядро аймағынан беріледі. Үдерістер кестесіндегі тұрған ақпараттың негізінде операциялық жүйе үдерістерді жоспарлау мен оларды синхронизациялауды жүргізеді. </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23726555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548680"/>
            <a:ext cx="8712968" cy="5820088"/>
          </a:xfrm>
        </p:spPr>
        <p:txBody>
          <a:bodyPr>
            <a:noAutofit/>
          </a:bodyPr>
          <a:lstStyle/>
          <a:p>
            <a:pPr marL="0" indent="720725" algn="just">
              <a:spcBef>
                <a:spcPts val="0"/>
              </a:spcBef>
              <a:buNone/>
            </a:pPr>
            <a:r>
              <a:rPr lang="kk-KZ" sz="3200" dirty="0">
                <a:latin typeface="Times New Roman" pitchFamily="18" charset="0"/>
                <a:cs typeface="Times New Roman" pitchFamily="18" charset="0"/>
              </a:rPr>
              <a:t>Дескрипторда үдерістің күйі, оперативті жадыда және дискіде үдеріс бейнесінің орналасуы, басымдылықтардың кейбір құраушыларының мәндері туралы, сонымен қатар оның ауқымды басымдылықтағы алатын орны, үдерісті құрған қолданушының идентификаторы, тектес үдерістер туралы, бұл үдеріс орындалуын күтіп тұрған оқиғалар туралы және т.б. ақпарат болады. </a:t>
            </a:r>
            <a:endParaRPr lang="ru-RU" sz="3200" dirty="0">
              <a:latin typeface="Times New Roman" pitchFamily="18" charset="0"/>
              <a:cs typeface="Times New Roman" pitchFamily="18" charset="0"/>
            </a:endParaRPr>
          </a:p>
          <a:p>
            <a:pPr marL="0" indent="720725" algn="just">
              <a:spcBef>
                <a:spcPts val="0"/>
              </a:spcBef>
              <a:buNone/>
            </a:pP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23726555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0" y="0"/>
            <a:ext cx="9036496" cy="5720696"/>
          </a:xfrm>
        </p:spPr>
        <p:txBody>
          <a:bodyPr>
            <a:noAutofit/>
          </a:bodyPr>
          <a:lstStyle/>
          <a:p>
            <a:pPr marL="0" indent="720725" algn="just">
              <a:spcBef>
                <a:spcPts val="0"/>
              </a:spcBef>
              <a:buNone/>
            </a:pPr>
            <a:r>
              <a:rPr lang="kk-KZ" sz="2800" dirty="0">
                <a:latin typeface="Times New Roman" pitchFamily="18" charset="0"/>
                <a:cs typeface="Times New Roman" pitchFamily="18" charset="0"/>
              </a:rPr>
              <a:t>Үдеріс контекстісі үдерістің орындалуы үзілген жерден оның орындалуын қалпына келтіруге қажетті үдеріс туралы ақпараттың оперативтілігі төменірек, бірақ көлемі жағынан үлкенірек бөлімін сақтайды: процессор регистрлерінің ішіндегісі, процессор орындайтын жүйелік шақырулардың қателіктер коды, бұл үдеріс ашқан барлық файлар мен аяқталмаған енгізу-шығару операциялары туралы ақпарат және үзіліс басталған мезеттегі есептеу ортасының күйін сипаттайтын басқа да мәліметтер. </a:t>
            </a:r>
            <a:endParaRPr lang="kk-KZ" sz="2800" dirty="0" smtClean="0">
              <a:latin typeface="Times New Roman" pitchFamily="18" charset="0"/>
              <a:cs typeface="Times New Roman" pitchFamily="18" charset="0"/>
            </a:endParaRPr>
          </a:p>
          <a:p>
            <a:pPr marL="0" indent="720725" algn="just">
              <a:spcBef>
                <a:spcPts val="0"/>
              </a:spcBef>
              <a:buNone/>
            </a:pPr>
            <a:r>
              <a:rPr lang="kk-KZ" sz="2800" dirty="0" smtClean="0">
                <a:latin typeface="Times New Roman" pitchFamily="18" charset="0"/>
                <a:cs typeface="Times New Roman" pitchFamily="18" charset="0"/>
              </a:rPr>
              <a:t>Контекст </a:t>
            </a:r>
            <a:r>
              <a:rPr lang="kk-KZ" sz="2800" dirty="0">
                <a:latin typeface="Times New Roman" pitchFamily="18" charset="0"/>
                <a:cs typeface="Times New Roman" pitchFamily="18" charset="0"/>
              </a:rPr>
              <a:t>те үдеріс дескрипторы сияқты ядро бағдарламаларына ғана қол жетімді, яғни ол ОЖ виртуалды адрестік кеңістігінде орналасады, бірақ ол ядро аймағында сақталмайды, үдеріс бейнесіне жалғасып жатады және онымен бірге жылжытылады, егер қажет болса оперативті жадыдан дискіге көшіріледі</a:t>
            </a:r>
            <a:r>
              <a:rPr lang="kk-KZ" sz="2800" dirty="0" smtClean="0">
                <a:latin typeface="Times New Roman" pitchFamily="18" charset="0"/>
                <a:cs typeface="Times New Roman" pitchFamily="18" charset="0"/>
              </a:rPr>
              <a:t>.</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23726555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2276872"/>
            <a:ext cx="8136904" cy="3731856"/>
          </a:xfrm>
        </p:spPr>
        <p:txBody>
          <a:bodyPr>
            <a:noAutofit/>
          </a:bodyPr>
          <a:lstStyle/>
          <a:p>
            <a:pPr marL="0" indent="720725" algn="ctr">
              <a:buNone/>
            </a:pPr>
            <a:r>
              <a:rPr lang="kk-KZ" sz="3200" b="1" dirty="0">
                <a:latin typeface="Times New Roman" pitchFamily="18" charset="0"/>
                <a:cs typeface="Times New Roman" pitchFamily="18" charset="0"/>
              </a:rPr>
              <a:t>Үдерістерді аяқтау</a:t>
            </a:r>
            <a:endParaRPr lang="ru-RU" sz="3200" b="1" dirty="0">
              <a:latin typeface="Times New Roman" pitchFamily="18" charset="0"/>
              <a:cs typeface="Times New Roman" pitchFamily="18" charset="0"/>
            </a:endParaRPr>
          </a:p>
        </p:txBody>
      </p:sp>
    </p:spTree>
    <p:extLst>
      <p:ext uri="{BB962C8B-B14F-4D97-AF65-F5344CB8AC3E}">
        <p14:creationId xmlns:p14="http://schemas.microsoft.com/office/powerpoint/2010/main" val="23726555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179512" y="188640"/>
            <a:ext cx="8424936" cy="5820088"/>
          </a:xfrm>
        </p:spPr>
        <p:txBody>
          <a:bodyPr>
            <a:noAutofit/>
          </a:bodyPr>
          <a:lstStyle/>
          <a:p>
            <a:pPr marL="0" indent="809625" algn="just">
              <a:buNone/>
            </a:pPr>
            <a:r>
              <a:rPr lang="kk-KZ" sz="2800" dirty="0">
                <a:latin typeface="Times New Roman" pitchFamily="18" charset="0"/>
                <a:cs typeface="Times New Roman" pitchFamily="18" charset="0"/>
              </a:rPr>
              <a:t>Кез келген компьютерлік жүйеде үдерістің орындалуы аяқталды ма, жоқ па соны анықтауға мүмкіндік беретін құралдар болуы керек. Пакеттік тапсырмада halt («аялдау») типті команда болуы керек, </a:t>
            </a:r>
            <a:r>
              <a:rPr lang="kk-KZ" sz="2800" dirty="0" smtClean="0">
                <a:latin typeface="Times New Roman" pitchFamily="18" charset="0"/>
                <a:cs typeface="Times New Roman" pitchFamily="18" charset="0"/>
              </a:rPr>
              <a:t>не </a:t>
            </a:r>
            <a:r>
              <a:rPr lang="kk-KZ" sz="2800" dirty="0">
                <a:latin typeface="Times New Roman" pitchFamily="18" charset="0"/>
                <a:cs typeface="Times New Roman" pitchFamily="18" charset="0"/>
              </a:rPr>
              <a:t>үдерісті аяқтауға әкелетін ОЖ қызметін анық шақырту болуы керек. Бірінші жағдайда ОЖ үдерістің аяқталғандығы туралы хабардар ету үшін үзілу генерацияланады. Мысалы, уақытты бөлісуі бар жүйеде қолданушы үдерісі қолданушы жүйеден шыққанда немесе терминалды өшіргенде аяқталуы керек. Дербес компьютерде немесе жұмыс станциясында қолданушы қосымшадан  шыға алады (мысалы, мәтінді немесе электронды кестені өңдеу бағдарламасын өшіру). Бұл әрекеттердің барлығы  да ақыр соңында ОЖ үдерісті аяқтайын қызметінің шақырылуына әкеледі. </a:t>
            </a:r>
            <a:endParaRPr lang="ru-RU" sz="2800" dirty="0">
              <a:latin typeface="Times New Roman" pitchFamily="18" charset="0"/>
              <a:cs typeface="Times New Roman" pitchFamily="18" charset="0"/>
            </a:endParaRPr>
          </a:p>
          <a:p>
            <a:pPr marL="0" indent="720725" algn="just">
              <a:buNone/>
            </a:pP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23726555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179512" y="188640"/>
            <a:ext cx="8424936" cy="5604064"/>
          </a:xfrm>
        </p:spPr>
        <p:txBody>
          <a:bodyPr>
            <a:noAutofit/>
          </a:bodyPr>
          <a:lstStyle/>
          <a:p>
            <a:pPr algn="just"/>
            <a:r>
              <a:rPr lang="kk-KZ" sz="3000" b="1" dirty="0">
                <a:latin typeface="Times New Roman" pitchFamily="18" charset="0"/>
                <a:cs typeface="Times New Roman" pitchFamily="18" charset="0"/>
              </a:rPr>
              <a:t>Қарапайым аяқтау </a:t>
            </a:r>
            <a:r>
              <a:rPr lang="kk-KZ" sz="3000" dirty="0">
                <a:latin typeface="Times New Roman" pitchFamily="18" charset="0"/>
                <a:cs typeface="Times New Roman" pitchFamily="18" charset="0"/>
              </a:rPr>
              <a:t>– үдеріс ОЖ қызметін ол өзінің жұмысын аяқтап болғандығы туралы айту үшін шақырады. </a:t>
            </a:r>
            <a:endParaRPr lang="ru-RU" sz="3000" dirty="0">
              <a:latin typeface="Times New Roman" pitchFamily="18" charset="0"/>
              <a:cs typeface="Times New Roman" pitchFamily="18" charset="0"/>
            </a:endParaRPr>
          </a:p>
          <a:p>
            <a:pPr algn="just"/>
            <a:r>
              <a:rPr lang="kk-KZ" sz="3000" b="1" dirty="0">
                <a:latin typeface="Times New Roman" pitchFamily="18" charset="0"/>
                <a:cs typeface="Times New Roman" pitchFamily="18" charset="0"/>
              </a:rPr>
              <a:t>Жады көлемінің жеткіліксіздігі </a:t>
            </a:r>
            <a:r>
              <a:rPr lang="kk-KZ" sz="3000" dirty="0">
                <a:latin typeface="Times New Roman" pitchFamily="18" charset="0"/>
                <a:cs typeface="Times New Roman" pitchFamily="18" charset="0"/>
              </a:rPr>
              <a:t>– үдерістің жұмысы үшін жүйеде бар жады көлемінен үлкенірек жады қажет.</a:t>
            </a:r>
            <a:endParaRPr lang="ru-RU" sz="3000" dirty="0">
              <a:latin typeface="Times New Roman" pitchFamily="18" charset="0"/>
              <a:cs typeface="Times New Roman" pitchFamily="18" charset="0"/>
            </a:endParaRPr>
          </a:p>
          <a:p>
            <a:pPr algn="just"/>
            <a:r>
              <a:rPr lang="kk-KZ" sz="3000" b="1" dirty="0">
                <a:latin typeface="Times New Roman" pitchFamily="18" charset="0"/>
                <a:cs typeface="Times New Roman" pitchFamily="18" charset="0"/>
              </a:rPr>
              <a:t>Берілген жады аймағынан шығып кету </a:t>
            </a:r>
            <a:r>
              <a:rPr lang="kk-KZ" sz="3000" dirty="0">
                <a:latin typeface="Times New Roman" pitchFamily="18" charset="0"/>
                <a:cs typeface="Times New Roman" pitchFamily="18" charset="0"/>
              </a:rPr>
              <a:t>– үдеріс өзінде қатынау құқығы жоқ жады ұяшығына қол жеткізуге тырысады. </a:t>
            </a:r>
            <a:endParaRPr lang="ru-RU" sz="3000" dirty="0">
              <a:latin typeface="Times New Roman" pitchFamily="18" charset="0"/>
              <a:cs typeface="Times New Roman" pitchFamily="18" charset="0"/>
            </a:endParaRPr>
          </a:p>
          <a:p>
            <a:pPr algn="just"/>
            <a:r>
              <a:rPr lang="kk-KZ" sz="3000" b="1" dirty="0">
                <a:latin typeface="Times New Roman" pitchFamily="18" charset="0"/>
                <a:cs typeface="Times New Roman" pitchFamily="18" charset="0"/>
              </a:rPr>
              <a:t>Қорғаныс қателігі </a:t>
            </a:r>
            <a:r>
              <a:rPr lang="kk-KZ" sz="3000" dirty="0">
                <a:latin typeface="Times New Roman" pitchFamily="18" charset="0"/>
                <a:cs typeface="Times New Roman" pitchFamily="18" charset="0"/>
              </a:rPr>
              <a:t>– үдеріс өзіне қол жетімсіз ресурсты немесе файлды қолдануға талпынады немесе мұны рұқсат етілмеген жолмен істеуге тырысады, мысалы, тек оқу үшін ғана ашылған файлға жазбалар енгізуге тысыру. </a:t>
            </a:r>
            <a:endParaRPr lang="ru-RU" sz="3000" dirty="0">
              <a:latin typeface="Times New Roman" pitchFamily="18" charset="0"/>
              <a:cs typeface="Times New Roman" pitchFamily="18" charset="0"/>
            </a:endParaRPr>
          </a:p>
        </p:txBody>
      </p:sp>
    </p:spTree>
    <p:extLst>
      <p:ext uri="{BB962C8B-B14F-4D97-AF65-F5344CB8AC3E}">
        <p14:creationId xmlns:p14="http://schemas.microsoft.com/office/powerpoint/2010/main" val="2526421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179512" y="116632"/>
            <a:ext cx="8640960" cy="5604064"/>
          </a:xfrm>
        </p:spPr>
        <p:txBody>
          <a:bodyPr>
            <a:noAutofit/>
          </a:bodyPr>
          <a:lstStyle/>
          <a:p>
            <a:pPr algn="just"/>
            <a:r>
              <a:rPr lang="kk-KZ" sz="2900" b="1" dirty="0">
                <a:latin typeface="Times New Roman" pitchFamily="18" charset="0"/>
                <a:cs typeface="Times New Roman" pitchFamily="18" charset="0"/>
              </a:rPr>
              <a:t>Арифметикалық қате </a:t>
            </a:r>
            <a:r>
              <a:rPr lang="kk-KZ" sz="2900" dirty="0">
                <a:latin typeface="Times New Roman" pitchFamily="18" charset="0"/>
                <a:cs typeface="Times New Roman" pitchFamily="18" charset="0"/>
              </a:rPr>
              <a:t>– үдеріс рұқсат етілмеген арифметикалық операцины істеуге талпынды, мысалы, нөлге бөлу, немесе аппараттық қамтамасыздандырудың мүмкіншіліктерінен жоғары сандарды қолдануға талпыну. </a:t>
            </a:r>
            <a:endParaRPr lang="ru-RU" sz="2900" dirty="0">
              <a:latin typeface="Times New Roman" pitchFamily="18" charset="0"/>
              <a:cs typeface="Times New Roman" pitchFamily="18" charset="0"/>
            </a:endParaRPr>
          </a:p>
          <a:p>
            <a:pPr algn="just"/>
            <a:r>
              <a:rPr lang="kk-KZ" sz="2900" b="1" dirty="0">
                <a:latin typeface="Times New Roman" pitchFamily="18" charset="0"/>
                <a:cs typeface="Times New Roman" pitchFamily="18" charset="0"/>
              </a:rPr>
              <a:t>Енгізу-шығару қателіктері </a:t>
            </a:r>
            <a:r>
              <a:rPr lang="kk-KZ" sz="2900" dirty="0">
                <a:latin typeface="Times New Roman" pitchFamily="18" charset="0"/>
                <a:cs typeface="Times New Roman" pitchFamily="18" charset="0"/>
              </a:rPr>
              <a:t>– енгігу немесе шығару барысында қателіктер кетеді, мысалы, қажетті табылмайды немесе мүмкін емес операцияны іске асыруға талпыныс жасалады (мысалы, баспадан шығару құрылғысынан оқу).</a:t>
            </a:r>
            <a:endParaRPr lang="ru-RU" sz="2900" dirty="0">
              <a:latin typeface="Times New Roman" pitchFamily="18" charset="0"/>
              <a:cs typeface="Times New Roman" pitchFamily="18" charset="0"/>
            </a:endParaRPr>
          </a:p>
          <a:p>
            <a:pPr algn="just"/>
            <a:r>
              <a:rPr lang="kk-KZ" sz="2900" dirty="0">
                <a:latin typeface="Times New Roman" pitchFamily="18" charset="0"/>
                <a:cs typeface="Times New Roman" pitchFamily="18" charset="0"/>
              </a:rPr>
              <a:t> </a:t>
            </a:r>
            <a:r>
              <a:rPr lang="kk-KZ" sz="2900" b="1" dirty="0">
                <a:latin typeface="Times New Roman" pitchFamily="18" charset="0"/>
                <a:cs typeface="Times New Roman" pitchFamily="18" charset="0"/>
              </a:rPr>
              <a:t>Дұрыс емес команда </a:t>
            </a:r>
            <a:r>
              <a:rPr lang="kk-KZ" sz="2900" dirty="0">
                <a:latin typeface="Times New Roman" pitchFamily="18" charset="0"/>
                <a:cs typeface="Times New Roman" pitchFamily="18" charset="0"/>
              </a:rPr>
              <a:t>– үдеріс жоқ команданы орындауға тырысады.</a:t>
            </a:r>
            <a:endParaRPr lang="ru-RU" sz="2900" dirty="0">
              <a:latin typeface="Times New Roman" pitchFamily="18" charset="0"/>
              <a:cs typeface="Times New Roman" pitchFamily="18" charset="0"/>
            </a:endParaRPr>
          </a:p>
          <a:p>
            <a:pPr algn="just"/>
            <a:r>
              <a:rPr lang="kk-KZ" sz="2900" b="1" dirty="0">
                <a:latin typeface="Times New Roman" pitchFamily="18" charset="0"/>
                <a:cs typeface="Times New Roman" pitchFamily="18" charset="0"/>
              </a:rPr>
              <a:t>Қол жетімсіз басымдылықтары бар командалар </a:t>
            </a:r>
            <a:r>
              <a:rPr lang="kk-KZ" sz="2900" dirty="0">
                <a:latin typeface="Times New Roman" pitchFamily="18" charset="0"/>
                <a:cs typeface="Times New Roman" pitchFamily="18" charset="0"/>
              </a:rPr>
              <a:t>– үдеріс ОЖ үшін сақталынған </a:t>
            </a:r>
            <a:r>
              <a:rPr lang="kk-KZ" sz="2900" dirty="0" smtClean="0">
                <a:latin typeface="Times New Roman" pitchFamily="18" charset="0"/>
                <a:cs typeface="Times New Roman" pitchFamily="18" charset="0"/>
              </a:rPr>
              <a:t>команданы </a:t>
            </a:r>
            <a:r>
              <a:rPr lang="kk-KZ" sz="2900" dirty="0">
                <a:latin typeface="Times New Roman" pitchFamily="18" charset="0"/>
                <a:cs typeface="Times New Roman" pitchFamily="18" charset="0"/>
              </a:rPr>
              <a:t>қолдануға тырысады. </a:t>
            </a:r>
            <a:endParaRPr lang="ru-RU" sz="2900" dirty="0">
              <a:latin typeface="Times New Roman" pitchFamily="18" charset="0"/>
              <a:cs typeface="Times New Roman" pitchFamily="18" charset="0"/>
            </a:endParaRPr>
          </a:p>
        </p:txBody>
      </p:sp>
    </p:spTree>
    <p:extLst>
      <p:ext uri="{BB962C8B-B14F-4D97-AF65-F5344CB8AC3E}">
        <p14:creationId xmlns:p14="http://schemas.microsoft.com/office/powerpoint/2010/main" val="2526421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332656"/>
            <a:ext cx="8424936" cy="5604064"/>
          </a:xfrm>
        </p:spPr>
        <p:txBody>
          <a:bodyPr>
            <a:noAutofit/>
          </a:bodyPr>
          <a:lstStyle/>
          <a:p>
            <a:pPr algn="just"/>
            <a:r>
              <a:rPr lang="kk-KZ" sz="3200" b="1" dirty="0">
                <a:latin typeface="Times New Roman" pitchFamily="18" charset="0"/>
                <a:cs typeface="Times New Roman" pitchFamily="18" charset="0"/>
              </a:rPr>
              <a:t>Оператор немесе ОЖ араласуы </a:t>
            </a:r>
            <a:r>
              <a:rPr lang="kk-KZ" sz="3200" dirty="0">
                <a:latin typeface="Times New Roman" pitchFamily="18" charset="0"/>
                <a:cs typeface="Times New Roman" pitchFamily="18" charset="0"/>
              </a:rPr>
              <a:t>– қандай да бір себептермен ОЖ үдерісті аяқтауы мүмкін (мысалы, өзара бұғатталған (взаимоблокировка) жағдайында).</a:t>
            </a:r>
            <a:endParaRPr lang="ru-RU" sz="3200" dirty="0">
              <a:latin typeface="Times New Roman" pitchFamily="18" charset="0"/>
              <a:cs typeface="Times New Roman" pitchFamily="18" charset="0"/>
            </a:endParaRPr>
          </a:p>
          <a:p>
            <a:pPr algn="just"/>
            <a:r>
              <a:rPr lang="kk-KZ" sz="3200" b="1" dirty="0">
                <a:latin typeface="Times New Roman" pitchFamily="18" charset="0"/>
                <a:cs typeface="Times New Roman" pitchFamily="18" charset="0"/>
              </a:rPr>
              <a:t>Аталық үдерістің аяқталуы </a:t>
            </a:r>
            <a:r>
              <a:rPr lang="kk-KZ" sz="3200" dirty="0">
                <a:latin typeface="Times New Roman" pitchFamily="18" charset="0"/>
                <a:cs typeface="Times New Roman" pitchFamily="18" charset="0"/>
              </a:rPr>
              <a:t>– аталық үдерістің аяқталған уақытында ОЖ оның барлық туынды (дочерние) үдерістерін де автоматты түрде тоқтатуы мүмкін. </a:t>
            </a:r>
            <a:endParaRPr lang="ru-RU" sz="3200" dirty="0">
              <a:latin typeface="Times New Roman" pitchFamily="18" charset="0"/>
              <a:cs typeface="Times New Roman" pitchFamily="18" charset="0"/>
            </a:endParaRPr>
          </a:p>
          <a:p>
            <a:pPr algn="just"/>
            <a:r>
              <a:rPr lang="kk-KZ" sz="3200" b="1" dirty="0">
                <a:latin typeface="Times New Roman" pitchFamily="18" charset="0"/>
                <a:cs typeface="Times New Roman" pitchFamily="18" charset="0"/>
              </a:rPr>
              <a:t>Аталық үдерістің сұрату салуы </a:t>
            </a:r>
            <a:r>
              <a:rPr lang="kk-KZ" sz="3200" dirty="0">
                <a:latin typeface="Times New Roman" pitchFamily="18" charset="0"/>
                <a:cs typeface="Times New Roman" pitchFamily="18" charset="0"/>
              </a:rPr>
              <a:t>– жалпы аталық үдерістің өзінің кез келген туынды үдерісін тоқтатуға құқысы бар. </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2526421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1772816"/>
            <a:ext cx="8136904" cy="3731856"/>
          </a:xfrm>
        </p:spPr>
        <p:txBody>
          <a:bodyPr>
            <a:noAutofit/>
          </a:bodyPr>
          <a:lstStyle/>
          <a:p>
            <a:pPr marL="0" indent="720725" algn="ctr">
              <a:buNone/>
            </a:pPr>
            <a:r>
              <a:rPr lang="kk-KZ" sz="3200" b="1" dirty="0"/>
              <a:t>Ағынның күйі</a:t>
            </a:r>
            <a:endParaRPr lang="ru-RU" sz="3200" b="1" dirty="0">
              <a:latin typeface="Times New Roman" pitchFamily="18" charset="0"/>
              <a:cs typeface="Times New Roman" pitchFamily="18" charset="0"/>
            </a:endParaRPr>
          </a:p>
        </p:txBody>
      </p:sp>
    </p:spTree>
    <p:extLst>
      <p:ext uri="{BB962C8B-B14F-4D97-AF65-F5344CB8AC3E}">
        <p14:creationId xmlns:p14="http://schemas.microsoft.com/office/powerpoint/2010/main" val="2526421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179512" y="188640"/>
            <a:ext cx="8424936" cy="5820088"/>
          </a:xfrm>
        </p:spPr>
        <p:txBody>
          <a:bodyPr>
            <a:noAutofit/>
          </a:bodyPr>
          <a:lstStyle/>
          <a:p>
            <a:pPr marL="0" indent="809625" algn="just">
              <a:buNone/>
            </a:pPr>
            <a:r>
              <a:rPr lang="kk-KZ" sz="3200" dirty="0">
                <a:latin typeface="Times New Roman" pitchFamily="18" charset="0"/>
                <a:cs typeface="Times New Roman" pitchFamily="18" charset="0"/>
              </a:rPr>
              <a:t>ОЖ ағындарды жобалағанда олардың күйін есепке алады. Мультибағдарламалық жүйеде ағын негізгі үш күйдің бірінде тұра алады: </a:t>
            </a:r>
            <a:endParaRPr lang="ru-RU" sz="3200" dirty="0">
              <a:latin typeface="Times New Roman" pitchFamily="18" charset="0"/>
              <a:cs typeface="Times New Roman" pitchFamily="18" charset="0"/>
            </a:endParaRPr>
          </a:p>
          <a:p>
            <a:pPr lvl="0" algn="just"/>
            <a:r>
              <a:rPr lang="kk-KZ" sz="3200" b="1" dirty="0">
                <a:latin typeface="Times New Roman" pitchFamily="18" charset="0"/>
                <a:cs typeface="Times New Roman" pitchFamily="18" charset="0"/>
              </a:rPr>
              <a:t>орындалу</a:t>
            </a:r>
            <a:r>
              <a:rPr lang="kk-KZ" sz="3200" dirty="0">
                <a:latin typeface="Times New Roman" pitchFamily="18" charset="0"/>
                <a:cs typeface="Times New Roman" pitchFamily="18" charset="0"/>
              </a:rPr>
              <a:t> – ағынның бенсенді күйі, бұл мезетте ағында барлық қажетті ресурстар болады және үдеріс нақты өзін орындап жатады;</a:t>
            </a:r>
            <a:endParaRPr lang="ru-RU" sz="3200" dirty="0">
              <a:latin typeface="Times New Roman" pitchFamily="18" charset="0"/>
              <a:cs typeface="Times New Roman" pitchFamily="18" charset="0"/>
            </a:endParaRPr>
          </a:p>
          <a:p>
            <a:pPr lvl="0" algn="just"/>
            <a:r>
              <a:rPr lang="kk-KZ" sz="3200" b="1" dirty="0">
                <a:latin typeface="Times New Roman" pitchFamily="18" charset="0"/>
                <a:cs typeface="Times New Roman" pitchFamily="18" charset="0"/>
              </a:rPr>
              <a:t>күту</a:t>
            </a:r>
            <a:r>
              <a:rPr lang="kk-KZ" sz="3200" dirty="0">
                <a:latin typeface="Times New Roman" pitchFamily="18" charset="0"/>
                <a:cs typeface="Times New Roman" pitchFamily="18" charset="0"/>
              </a:rPr>
              <a:t> – ағынның пассивті күйі, бұл мезетте ағын өзінің ішкі себептеріне байланысты оқшауланады (енгізу-шығару операцияларының аяқталуын күтуде, басқа ағыннан хабарлама алу және т.б</a:t>
            </a:r>
            <a:r>
              <a:rPr lang="kk-KZ" sz="3200" dirty="0" smtClean="0">
                <a:latin typeface="Times New Roman" pitchFamily="18" charset="0"/>
                <a:cs typeface="Times New Roman" pitchFamily="18" charset="0"/>
              </a:rPr>
              <a:t>.);</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2526421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179512" y="188640"/>
            <a:ext cx="8424936" cy="5820088"/>
          </a:xfrm>
        </p:spPr>
        <p:txBody>
          <a:bodyPr>
            <a:noAutofit/>
          </a:bodyPr>
          <a:lstStyle/>
          <a:p>
            <a:pPr lvl="0" algn="just"/>
            <a:r>
              <a:rPr lang="kk-KZ" sz="3200" b="1" dirty="0" smtClean="0">
                <a:latin typeface="Times New Roman" pitchFamily="18" charset="0"/>
                <a:cs typeface="Times New Roman" pitchFamily="18" charset="0"/>
              </a:rPr>
              <a:t>дайын </a:t>
            </a:r>
            <a:r>
              <a:rPr lang="kk-KZ" sz="3200" dirty="0">
                <a:latin typeface="Times New Roman" pitchFamily="18" charset="0"/>
                <a:cs typeface="Times New Roman" pitchFamily="18" charset="0"/>
              </a:rPr>
              <a:t>- ағынның пассивті күйі, бірақ бұл күйінде ағын оған қатысты сыртқы жағдайларға байланысты оқшауланады (барлық қажетті ресурстар бар, орындалуға дайын бірақ процессор басқа ағынды орындап жатыр</a:t>
            </a:r>
            <a:r>
              <a:rPr lang="kk-KZ" sz="3200" dirty="0" smtClean="0">
                <a:latin typeface="Times New Roman" pitchFamily="18" charset="0"/>
                <a:cs typeface="Times New Roman" pitchFamily="18" charset="0"/>
              </a:rPr>
              <a:t>).</a:t>
            </a:r>
          </a:p>
          <a:p>
            <a:pPr marL="0" indent="896938" algn="just">
              <a:buNone/>
            </a:pPr>
            <a:r>
              <a:rPr lang="kk-KZ" sz="3200" dirty="0">
                <a:latin typeface="Times New Roman" pitchFamily="18" charset="0"/>
                <a:cs typeface="Times New Roman" pitchFamily="18" charset="0"/>
              </a:rPr>
              <a:t>Ағын өзінің барлық ғұмырында ОЖ қабылданған  ағындарды жоспарлау алгоритміне сәйкес бір күйден келесі күйге өтеді.  </a:t>
            </a:r>
            <a:endParaRPr lang="ru-RU" sz="3200" dirty="0">
              <a:latin typeface="Times New Roman" pitchFamily="18" charset="0"/>
              <a:cs typeface="Times New Roman" pitchFamily="18" charset="0"/>
            </a:endParaRPr>
          </a:p>
          <a:p>
            <a:pPr lvl="0" algn="just"/>
            <a:endParaRPr lang="ru-RU" sz="3200" dirty="0">
              <a:latin typeface="Times New Roman" pitchFamily="18" charset="0"/>
              <a:cs typeface="Times New Roman" pitchFamily="18" charset="0"/>
            </a:endParaRPr>
          </a:p>
          <a:p>
            <a:pPr marL="0" indent="720725" algn="just">
              <a:buNone/>
            </a:pP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22108723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1916832"/>
            <a:ext cx="8136904" cy="4091896"/>
          </a:xfrm>
        </p:spPr>
        <p:txBody>
          <a:bodyPr>
            <a:noAutofit/>
          </a:bodyPr>
          <a:lstStyle/>
          <a:p>
            <a:pPr marL="0" indent="720725" algn="ctr">
              <a:buNone/>
            </a:pPr>
            <a:r>
              <a:rPr lang="kk-KZ" sz="3200" b="1" dirty="0">
                <a:latin typeface="Times New Roman" pitchFamily="18" charset="0"/>
                <a:cs typeface="Times New Roman" pitchFamily="18" charset="0"/>
              </a:rPr>
              <a:t>Үдерістерді жоспарлау</a:t>
            </a:r>
            <a:endParaRPr lang="ru-RU" sz="3200" b="1" dirty="0">
              <a:latin typeface="Times New Roman" pitchFamily="18" charset="0"/>
              <a:cs typeface="Times New Roman" pitchFamily="18" charset="0"/>
            </a:endParaRPr>
          </a:p>
        </p:txBody>
      </p:sp>
    </p:spTree>
    <p:extLst>
      <p:ext uri="{BB962C8B-B14F-4D97-AF65-F5344CB8AC3E}">
        <p14:creationId xmlns:p14="http://schemas.microsoft.com/office/powerpoint/2010/main" val="2526421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332656"/>
            <a:ext cx="8568952" cy="5604064"/>
          </a:xfrm>
        </p:spPr>
        <p:txBody>
          <a:bodyPr>
            <a:noAutofit/>
          </a:bodyPr>
          <a:lstStyle/>
          <a:p>
            <a:pPr marL="0" indent="720725" algn="just">
              <a:buNone/>
            </a:pPr>
            <a:r>
              <a:rPr lang="kk-KZ" sz="2800" dirty="0">
                <a:latin typeface="Times New Roman" pitchFamily="18" charset="0"/>
                <a:cs typeface="Times New Roman" pitchFamily="18" charset="0"/>
              </a:rPr>
              <a:t>Үдерістің барлық өмір сүрген уақыты ішінде оның ағындарының орындалуы бірнеше рет үзіліп, бірнеше рет жалғасуы мүмкін. Бір ағынды орындаудан екінші ағынға өткен жоспарлаумен дипетчеризацияның арқасында жүргізіледі. Ағымдағы белсенді ағынның жұмысын қай сәтте тоқтату керек және орындалу мүмкіндігін қай ағынға беру керектігін анықтау жұмыстары</a:t>
            </a:r>
            <a:r>
              <a:rPr lang="kk-KZ" sz="2800" b="1" dirty="0">
                <a:latin typeface="Times New Roman" pitchFamily="18" charset="0"/>
                <a:cs typeface="Times New Roman" pitchFamily="18" charset="0"/>
              </a:rPr>
              <a:t> жоспарлау </a:t>
            </a:r>
            <a:r>
              <a:rPr lang="kk-KZ" sz="2800" dirty="0">
                <a:latin typeface="Times New Roman" pitchFamily="18" charset="0"/>
                <a:cs typeface="Times New Roman" pitchFamily="18" charset="0"/>
              </a:rPr>
              <a:t>деп аталады. Ағындарды жоспарлау үдерістермен ағындардың  сипаттамаларында жатқан ақпараттардың негізінде жүргізіледі. Жобалау барысында ағындардың басымдылығы, олардың кезекте күту уақыты, жинақталған орындалу уақыты, енгізу-шығаруға жүгіну қарқындылығы </a:t>
            </a:r>
            <a:r>
              <a:rPr lang="kk-KZ" sz="2800" dirty="0" smtClean="0">
                <a:latin typeface="Times New Roman" pitchFamily="18" charset="0"/>
                <a:cs typeface="Times New Roman" pitchFamily="18" charset="0"/>
              </a:rPr>
              <a:t>және </a:t>
            </a:r>
            <a:r>
              <a:rPr lang="kk-KZ" sz="2800" dirty="0">
                <a:latin typeface="Times New Roman" pitchFamily="18" charset="0"/>
                <a:cs typeface="Times New Roman" pitchFamily="18" charset="0"/>
              </a:rPr>
              <a:t>тағы басқа факторлар есепке алынады. </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2526421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404664"/>
            <a:ext cx="8136904" cy="5604064"/>
          </a:xfrm>
        </p:spPr>
        <p:txBody>
          <a:bodyPr>
            <a:noAutofit/>
          </a:bodyPr>
          <a:lstStyle/>
          <a:p>
            <a:pPr marL="0" indent="720725" algn="just">
              <a:buNone/>
            </a:pPr>
            <a:r>
              <a:rPr lang="kk-KZ" sz="3000" dirty="0">
                <a:latin typeface="Times New Roman" pitchFamily="18" charset="0"/>
                <a:cs typeface="Times New Roman" pitchFamily="18" charset="0"/>
              </a:rPr>
              <a:t>ОЖ ағындар бір үдеріске ме әлде бірнеше үдеріске тиесілі ме оған қарамастан ағындардың орындалуын жоспарлайды. Мысалы үшін, ОЖ қандай да бір үдерістің ағынын орындап болғаннан соң,  орындауға сол үдерістің басқа бір ағынын таңдап ала алады немесе басқа үдерістің ағынын орындауға тағайындауы мүмкін.</a:t>
            </a:r>
            <a:endParaRPr lang="ru-RU" sz="3000" dirty="0">
              <a:latin typeface="Times New Roman" pitchFamily="18" charset="0"/>
              <a:cs typeface="Times New Roman" pitchFamily="18" charset="0"/>
            </a:endParaRPr>
          </a:p>
          <a:p>
            <a:pPr marL="0" indent="720725" algn="just">
              <a:buNone/>
            </a:pPr>
            <a:r>
              <a:rPr lang="kk-KZ" sz="3000" dirty="0">
                <a:latin typeface="Times New Roman" pitchFamily="18" charset="0"/>
                <a:cs typeface="Times New Roman" pitchFamily="18" charset="0"/>
              </a:rPr>
              <a:t>Келтірілген тапсырмамаларды шешетін ағындарды жоспарлаудың түрлі алгоритмдері бар. Жоспарлау алгоритмдері түрлі мақсаттарды көздейді және мультибағдарламалаудың түрлі сапасын қамтамасыз етеді.  </a:t>
            </a:r>
            <a:endParaRPr lang="ru-RU" sz="3000" dirty="0">
              <a:latin typeface="Times New Roman" pitchFamily="18" charset="0"/>
              <a:cs typeface="Times New Roman" pitchFamily="18" charset="0"/>
            </a:endParaRPr>
          </a:p>
        </p:txBody>
      </p:sp>
    </p:spTree>
    <p:extLst>
      <p:ext uri="{BB962C8B-B14F-4D97-AF65-F5344CB8AC3E}">
        <p14:creationId xmlns:p14="http://schemas.microsoft.com/office/powerpoint/2010/main" val="2526421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404664"/>
            <a:ext cx="8136904" cy="5604064"/>
          </a:xfrm>
        </p:spPr>
        <p:txBody>
          <a:bodyPr>
            <a:noAutofit/>
          </a:bodyPr>
          <a:lstStyle/>
          <a:p>
            <a:pPr marL="0" indent="896938" algn="just">
              <a:buNone/>
            </a:pPr>
            <a:r>
              <a:rPr lang="kk-KZ" sz="3000" dirty="0">
                <a:latin typeface="Times New Roman" pitchFamily="18" charset="0"/>
                <a:cs typeface="Times New Roman" pitchFamily="18" charset="0"/>
              </a:rPr>
              <a:t>Көптеген әмбебап (түрлі қажеттіліктерге арналған) ОЖ жоспарлау </a:t>
            </a:r>
            <a:r>
              <a:rPr lang="kk-KZ" sz="3000" b="1" dirty="0">
                <a:latin typeface="Times New Roman" pitchFamily="18" charset="0"/>
                <a:cs typeface="Times New Roman" pitchFamily="18" charset="0"/>
              </a:rPr>
              <a:t>динамикалық түрде </a:t>
            </a:r>
            <a:r>
              <a:rPr lang="kk-KZ" sz="3000" dirty="0">
                <a:latin typeface="Times New Roman" pitchFamily="18" charset="0"/>
                <a:cs typeface="Times New Roman" pitchFamily="18" charset="0"/>
              </a:rPr>
              <a:t>жүргізіледі, яғни жүйе жұмыс жасап тұрған мезетте ағымдағы жағдайды талдай келе шешім қабылданады. ОЖ белгісіздік </a:t>
            </a:r>
            <a:r>
              <a:rPr lang="kk-KZ" sz="3000" dirty="0" smtClean="0">
                <a:latin typeface="Times New Roman" pitchFamily="18" charset="0"/>
                <a:cs typeface="Times New Roman" pitchFamily="18" charset="0"/>
              </a:rPr>
              <a:t>жағдайында </a:t>
            </a:r>
            <a:r>
              <a:rPr lang="kk-KZ" sz="3000" dirty="0">
                <a:latin typeface="Times New Roman" pitchFamily="18" charset="0"/>
                <a:cs typeface="Times New Roman" pitchFamily="18" charset="0"/>
              </a:rPr>
              <a:t>жұмыс жасайды – </a:t>
            </a:r>
            <a:r>
              <a:rPr lang="kk-KZ" sz="3000" dirty="0" smtClean="0">
                <a:latin typeface="Times New Roman" pitchFamily="18" charset="0"/>
                <a:cs typeface="Times New Roman" pitchFamily="18" charset="0"/>
              </a:rPr>
              <a:t>ағындар мен </a:t>
            </a:r>
            <a:r>
              <a:rPr lang="kk-KZ" sz="3000" dirty="0">
                <a:latin typeface="Times New Roman" pitchFamily="18" charset="0"/>
                <a:cs typeface="Times New Roman" pitchFamily="18" charset="0"/>
              </a:rPr>
              <a:t>үдерістер кездейсоқ мезетте пайда болады және солай болжалмай (алдын ала белгісіз мезетте) аяқталады.  Бұл сияқты белгісіздік шартында (жағдайында) тапсырмалардың орындалуының қандай да бір тиімді ретін табу үшін ОЖ бірталай (бірқатар, едәуір) ресурстар қажет болады.</a:t>
            </a:r>
            <a:endParaRPr lang="ru-RU" sz="3000" dirty="0">
              <a:latin typeface="Times New Roman" pitchFamily="18" charset="0"/>
              <a:cs typeface="Times New Roman" pitchFamily="18" charset="0"/>
            </a:endParaRPr>
          </a:p>
        </p:txBody>
      </p:sp>
    </p:spTree>
    <p:extLst>
      <p:ext uri="{BB962C8B-B14F-4D97-AF65-F5344CB8AC3E}">
        <p14:creationId xmlns:p14="http://schemas.microsoft.com/office/powerpoint/2010/main" val="35724915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404664"/>
            <a:ext cx="8136904" cy="5604064"/>
          </a:xfrm>
        </p:spPr>
        <p:txBody>
          <a:bodyPr>
            <a:noAutofit/>
          </a:bodyPr>
          <a:lstStyle/>
          <a:p>
            <a:pPr marL="0" indent="720725" algn="just">
              <a:buNone/>
            </a:pPr>
            <a:r>
              <a:rPr lang="kk-KZ" sz="3000" dirty="0">
                <a:latin typeface="Times New Roman" pitchFamily="18" charset="0"/>
                <a:cs typeface="Times New Roman" pitchFamily="18" charset="0"/>
              </a:rPr>
              <a:t>Жоспарлаудың тағы бір түрі – статикалық – бұл түрі бір мезетте орындалатын тапсырмалардың барлық жиыны алдын ала анықталған мамандандырылған (арнайы) жүйелерде қолданылады, мысалы,  нақты уақыт жүйелерінде. Жоспарлаушы статикалық деп аталады, егер ол жоспарлау бойынша шешімдерді жүйе жұмыс жасап тұрғанда емес, алдын ала қабылдап қойған болса. Статикалық жоспарлаушының жұмыс нәтижесі процессор қай ағынға/үдеріске қашан және қанша уақытқа берілуі керектігі көрсетілген  кесте түрінде болады, және оны  жұмыс кестесі деп атайды. </a:t>
            </a:r>
            <a:endParaRPr lang="ru-RU" sz="3000" dirty="0">
              <a:latin typeface="Times New Roman" pitchFamily="18" charset="0"/>
              <a:cs typeface="Times New Roman" pitchFamily="18" charset="0"/>
            </a:endParaRPr>
          </a:p>
        </p:txBody>
      </p:sp>
    </p:spTree>
    <p:extLst>
      <p:ext uri="{BB962C8B-B14F-4D97-AF65-F5344CB8AC3E}">
        <p14:creationId xmlns:p14="http://schemas.microsoft.com/office/powerpoint/2010/main" val="35724915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404664"/>
            <a:ext cx="8136904" cy="5604064"/>
          </a:xfrm>
        </p:spPr>
        <p:txBody>
          <a:bodyPr>
            <a:noAutofit/>
          </a:bodyPr>
          <a:lstStyle/>
          <a:p>
            <a:pPr marL="0" indent="720725" algn="just">
              <a:buNone/>
            </a:pPr>
            <a:r>
              <a:rPr lang="kk-KZ" sz="2800" dirty="0">
                <a:latin typeface="Times New Roman" pitchFamily="18" charset="0"/>
                <a:cs typeface="Times New Roman" pitchFamily="18" charset="0"/>
              </a:rPr>
              <a:t>Диспетчерлендіру дегеніміз жоспарлаудың </a:t>
            </a:r>
            <a:r>
              <a:rPr lang="kk-KZ" sz="2800" dirty="0" smtClean="0">
                <a:latin typeface="Times New Roman" pitchFamily="18" charset="0"/>
                <a:cs typeface="Times New Roman" pitchFamily="18" charset="0"/>
              </a:rPr>
              <a:t>нәтижесінде </a:t>
            </a:r>
            <a:r>
              <a:rPr lang="kk-KZ" sz="2800" dirty="0">
                <a:latin typeface="Times New Roman" pitchFamily="18" charset="0"/>
                <a:cs typeface="Times New Roman" pitchFamily="18" charset="0"/>
              </a:rPr>
              <a:t>табылған шешімді жүзеге асыру, яғни процессорды бір ағыннан келесі ағынға ауыстыру. Ағын жұмысының орындалуын тоқтату үшін ОЖ оның контекстін есте сақтап алады, ол бұл ақпаратты осы ағынның орындалуын қалпына келтіру үшін пайдаланады. </a:t>
            </a:r>
            <a:endParaRPr lang="ru-RU" sz="2800" dirty="0">
              <a:latin typeface="Times New Roman" pitchFamily="18" charset="0"/>
              <a:cs typeface="Times New Roman" pitchFamily="18" charset="0"/>
            </a:endParaRPr>
          </a:p>
          <a:p>
            <a:pPr marL="0" indent="720725" algn="just">
              <a:buNone/>
            </a:pPr>
            <a:r>
              <a:rPr lang="kk-KZ" sz="2800" dirty="0" smtClean="0">
                <a:latin typeface="Times New Roman" pitchFamily="18" charset="0"/>
                <a:cs typeface="Times New Roman" pitchFamily="18" charset="0"/>
              </a:rPr>
              <a:t>Диспетчерлендіру </a:t>
            </a:r>
            <a:r>
              <a:rPr lang="kk-KZ" sz="2800" dirty="0">
                <a:latin typeface="Times New Roman" pitchFamily="18" charset="0"/>
                <a:cs typeface="Times New Roman" pitchFamily="18" charset="0"/>
              </a:rPr>
              <a:t>мыналарға келіп тіреледі:</a:t>
            </a:r>
            <a:endParaRPr lang="ru-RU" sz="2800" dirty="0">
              <a:latin typeface="Times New Roman" pitchFamily="18" charset="0"/>
              <a:cs typeface="Times New Roman" pitchFamily="18" charset="0"/>
            </a:endParaRPr>
          </a:p>
          <a:p>
            <a:pPr lvl="0" algn="just"/>
            <a:r>
              <a:rPr lang="kk-KZ" sz="2800" dirty="0">
                <a:latin typeface="Times New Roman" pitchFamily="18" charset="0"/>
                <a:cs typeface="Times New Roman" pitchFamily="18" charset="0"/>
              </a:rPr>
              <a:t>ауыстыру қажетті ағымдағы ағынның контекстін сақтауға;</a:t>
            </a:r>
            <a:endParaRPr lang="ru-RU" sz="2800" dirty="0">
              <a:latin typeface="Times New Roman" pitchFamily="18" charset="0"/>
              <a:cs typeface="Times New Roman" pitchFamily="18" charset="0"/>
            </a:endParaRPr>
          </a:p>
          <a:p>
            <a:pPr lvl="0" algn="just"/>
            <a:r>
              <a:rPr lang="kk-KZ" sz="2800" dirty="0">
                <a:latin typeface="Times New Roman" pitchFamily="18" charset="0"/>
                <a:cs typeface="Times New Roman" pitchFamily="18" charset="0"/>
              </a:rPr>
              <a:t>жаңа ағынның контекстін жүктеуге;</a:t>
            </a:r>
            <a:endParaRPr lang="ru-RU" sz="2800" dirty="0">
              <a:latin typeface="Times New Roman" pitchFamily="18" charset="0"/>
              <a:cs typeface="Times New Roman" pitchFamily="18" charset="0"/>
            </a:endParaRPr>
          </a:p>
          <a:p>
            <a:pPr lvl="0" algn="just"/>
            <a:r>
              <a:rPr lang="kk-KZ" sz="2800" dirty="0">
                <a:latin typeface="Times New Roman" pitchFamily="18" charset="0"/>
                <a:cs typeface="Times New Roman" pitchFamily="18" charset="0"/>
              </a:rPr>
              <a:t>жаңа ағынды орындауға қосу.</a:t>
            </a:r>
            <a:endParaRPr lang="ru-RU" sz="2800" dirty="0">
              <a:latin typeface="Times New Roman" pitchFamily="18" charset="0"/>
              <a:cs typeface="Times New Roman" pitchFamily="18" charset="0"/>
            </a:endParaRPr>
          </a:p>
          <a:p>
            <a:pPr marL="0" indent="720725" algn="just">
              <a:buNone/>
            </a:pPr>
            <a:r>
              <a:rPr lang="kk-KZ" sz="2800" dirty="0" smtClean="0">
                <a:latin typeface="Times New Roman" pitchFamily="18" charset="0"/>
                <a:cs typeface="Times New Roman" pitchFamily="18" charset="0"/>
              </a:rPr>
              <a:t>.</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35724915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404664"/>
            <a:ext cx="8136904" cy="5604064"/>
          </a:xfrm>
        </p:spPr>
        <p:txBody>
          <a:bodyPr>
            <a:noAutofit/>
          </a:bodyPr>
          <a:lstStyle/>
          <a:p>
            <a:pPr marL="0" indent="720725" algn="just">
              <a:buNone/>
            </a:pPr>
            <a:r>
              <a:rPr lang="kk-KZ" sz="3200" dirty="0">
                <a:latin typeface="Times New Roman" pitchFamily="18" charset="0"/>
                <a:cs typeface="Times New Roman" pitchFamily="18" charset="0"/>
              </a:rPr>
              <a:t>Контекстерді ауыстыру операциясы есептеу техникасының өнімділігіне анық әсер етеді, сондықтанда ОЖ   ағындарды диспетчерлендіруді процессордың аппараттық құралдармен бірлесе отырып жүргізеді. Ағын контекстісінің бұл үдерістің барлық ағындарына ортақ бөлігі (ашық файлдарға сілтемелер) және тек осы ағынның өзіне ғана тиесілі бөлігі (регистрдің мазмұны, командалар есептеуіші, процессор режимі) бар.</a:t>
            </a:r>
            <a:endParaRPr lang="ru-RU" sz="3200" dirty="0">
              <a:latin typeface="Times New Roman" pitchFamily="18" charset="0"/>
              <a:cs typeface="Times New Roman" pitchFamily="18" charset="0"/>
            </a:endParaRPr>
          </a:p>
          <a:p>
            <a:pPr lvl="0" algn="just"/>
            <a:endParaRPr lang="ru-RU" sz="3200" dirty="0">
              <a:latin typeface="Times New Roman" pitchFamily="18" charset="0"/>
              <a:cs typeface="Times New Roman" pitchFamily="18" charset="0"/>
            </a:endParaRPr>
          </a:p>
          <a:p>
            <a:pPr marL="0" indent="720725" algn="just">
              <a:buNone/>
            </a:pPr>
            <a:r>
              <a:rPr lang="kk-KZ" sz="3200" dirty="0" smtClean="0">
                <a:latin typeface="Times New Roman" pitchFamily="18" charset="0"/>
                <a:cs typeface="Times New Roman" pitchFamily="18" charset="0"/>
              </a:rPr>
              <a:t>.</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318421001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0"/>
            <a:ext cx="8640960" cy="6080736"/>
          </a:xfrm>
        </p:spPr>
        <p:txBody>
          <a:bodyPr>
            <a:noAutofit/>
          </a:bodyPr>
          <a:lstStyle/>
          <a:p>
            <a:pPr marL="0" indent="352425">
              <a:buNone/>
            </a:pPr>
            <a:r>
              <a:rPr lang="kk-KZ" sz="2800" dirty="0">
                <a:latin typeface="Times New Roman" pitchFamily="18" charset="0"/>
                <a:cs typeface="Times New Roman" pitchFamily="18" charset="0"/>
              </a:rPr>
              <a:t>Үдерістерді жоспарлауға келесі тапсырмалар кіреді:</a:t>
            </a:r>
            <a:endParaRPr lang="ru-RU" sz="2800" dirty="0">
              <a:latin typeface="Times New Roman" pitchFamily="18" charset="0"/>
              <a:cs typeface="Times New Roman" pitchFamily="18" charset="0"/>
            </a:endParaRPr>
          </a:p>
          <a:p>
            <a:pPr lvl="0"/>
            <a:r>
              <a:rPr lang="kk-KZ" sz="2800" dirty="0">
                <a:latin typeface="Times New Roman" pitchFamily="18" charset="0"/>
                <a:cs typeface="Times New Roman" pitchFamily="18" charset="0"/>
              </a:rPr>
              <a:t>орындалатын үдерісті ауыстыру мезетін анықтау;</a:t>
            </a:r>
            <a:endParaRPr lang="ru-RU" sz="2800" dirty="0">
              <a:latin typeface="Times New Roman" pitchFamily="18" charset="0"/>
              <a:cs typeface="Times New Roman" pitchFamily="18" charset="0"/>
            </a:endParaRPr>
          </a:p>
          <a:p>
            <a:pPr lvl="0"/>
            <a:r>
              <a:rPr lang="kk-KZ" sz="2800" dirty="0">
                <a:latin typeface="Times New Roman" pitchFamily="18" charset="0"/>
                <a:cs typeface="Times New Roman" pitchFamily="18" charset="0"/>
              </a:rPr>
              <a:t>дайын үдерістердің кезегінен орындауға үдерісті таңдау;</a:t>
            </a:r>
            <a:endParaRPr lang="ru-RU" sz="2800" dirty="0">
              <a:latin typeface="Times New Roman" pitchFamily="18" charset="0"/>
              <a:cs typeface="Times New Roman" pitchFamily="18" charset="0"/>
            </a:endParaRPr>
          </a:p>
          <a:p>
            <a:pPr lvl="0"/>
            <a:r>
              <a:rPr lang="kk-KZ" sz="2800" dirty="0">
                <a:latin typeface="Times New Roman" pitchFamily="18" charset="0"/>
                <a:cs typeface="Times New Roman" pitchFamily="18" charset="0"/>
              </a:rPr>
              <a:t>«ескі» және «жаңа» үдерістің контекстісін ауыстыру.</a:t>
            </a:r>
            <a:endParaRPr lang="ru-RU" sz="2800" dirty="0">
              <a:latin typeface="Times New Roman" pitchFamily="18" charset="0"/>
              <a:cs typeface="Times New Roman" pitchFamily="18" charset="0"/>
            </a:endParaRPr>
          </a:p>
          <a:p>
            <a:r>
              <a:rPr lang="kk-KZ" sz="2800" dirty="0">
                <a:latin typeface="Times New Roman" pitchFamily="18" charset="0"/>
                <a:cs typeface="Times New Roman" pitchFamily="18" charset="0"/>
              </a:rPr>
              <a:t>Алғашқы екі тапсырма бағдарламалық құралдармен, ал соңғысы көбірек аппараттық құралдармен шешіледі.   </a:t>
            </a:r>
            <a:endParaRPr lang="ru-RU" sz="2800" dirty="0">
              <a:latin typeface="Times New Roman" pitchFamily="18" charset="0"/>
              <a:cs typeface="Times New Roman" pitchFamily="18" charset="0"/>
            </a:endParaRPr>
          </a:p>
          <a:p>
            <a:pPr marL="0" indent="720725" algn="just">
              <a:buNone/>
            </a:pPr>
            <a:r>
              <a:rPr lang="kk-KZ" sz="2800" dirty="0">
                <a:latin typeface="Times New Roman" pitchFamily="18" charset="0"/>
                <a:cs typeface="Times New Roman" pitchFamily="18" charset="0"/>
              </a:rPr>
              <a:t>Жоғарыда аталған тапсырмаларды түрлі жолдармен шешетін, әртүрлі мақсаттарды көздейтін және мультибағдарламалаудың түрлі сапасын қамтамасыз ететін үдерістерді жоспарлаудың түрлі алгоритмдері бар. Бұл көптеген алгоритмдердің арасынан жиі кездесетін алгоритмдердің екі тобын қарастырайық: кванттаудың негізіндегі алгоритмдер және басымдылықтар негізіндегі алгоритмдер.  </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318421001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404664"/>
            <a:ext cx="8136904" cy="5604064"/>
          </a:xfrm>
        </p:spPr>
        <p:txBody>
          <a:bodyPr>
            <a:noAutofit/>
          </a:bodyPr>
          <a:lstStyle/>
          <a:p>
            <a:pPr marL="0" indent="984250" algn="just">
              <a:buNone/>
            </a:pPr>
            <a:r>
              <a:rPr lang="kk-KZ" sz="3200" dirty="0">
                <a:latin typeface="Times New Roman" pitchFamily="18" charset="0"/>
                <a:cs typeface="Times New Roman" pitchFamily="18" charset="0"/>
              </a:rPr>
              <a:t>Кванттау негізіндегі алгоритмдерге сәйкес, белсенді үдеріс ауыстыру жүргізіледі, егер,</a:t>
            </a:r>
            <a:endParaRPr lang="ru-RU" sz="3200" dirty="0">
              <a:latin typeface="Times New Roman" pitchFamily="18" charset="0"/>
              <a:cs typeface="Times New Roman" pitchFamily="18" charset="0"/>
            </a:endParaRPr>
          </a:p>
          <a:p>
            <a:pPr algn="just"/>
            <a:r>
              <a:rPr lang="kk-KZ" sz="3200" dirty="0">
                <a:latin typeface="Times New Roman" pitchFamily="18" charset="0"/>
                <a:cs typeface="Times New Roman" pitchFamily="18" charset="0"/>
              </a:rPr>
              <a:t>- үдеріс аяқталса және жүйеден кетсе;</a:t>
            </a:r>
            <a:endParaRPr lang="ru-RU" sz="3200" dirty="0">
              <a:latin typeface="Times New Roman" pitchFamily="18" charset="0"/>
              <a:cs typeface="Times New Roman" pitchFamily="18" charset="0"/>
            </a:endParaRPr>
          </a:p>
          <a:p>
            <a:pPr algn="just"/>
            <a:r>
              <a:rPr lang="kk-KZ" sz="3200" dirty="0">
                <a:latin typeface="Times New Roman" pitchFamily="18" charset="0"/>
                <a:cs typeface="Times New Roman" pitchFamily="18" charset="0"/>
              </a:rPr>
              <a:t>- қателік орын алса;</a:t>
            </a:r>
            <a:endParaRPr lang="ru-RU" sz="3200" dirty="0">
              <a:latin typeface="Times New Roman" pitchFamily="18" charset="0"/>
              <a:cs typeface="Times New Roman" pitchFamily="18" charset="0"/>
            </a:endParaRPr>
          </a:p>
          <a:p>
            <a:pPr algn="just"/>
            <a:r>
              <a:rPr lang="kk-KZ" sz="3200" dirty="0">
                <a:latin typeface="Times New Roman" pitchFamily="18" charset="0"/>
                <a:cs typeface="Times New Roman" pitchFamily="18" charset="0"/>
              </a:rPr>
              <a:t>- үдеріс КҮТУ күйіне өтсе;</a:t>
            </a:r>
            <a:endParaRPr lang="ru-RU" sz="3200" dirty="0">
              <a:latin typeface="Times New Roman" pitchFamily="18" charset="0"/>
              <a:cs typeface="Times New Roman" pitchFamily="18" charset="0"/>
            </a:endParaRPr>
          </a:p>
          <a:p>
            <a:pPr algn="just"/>
            <a:r>
              <a:rPr lang="kk-KZ" sz="3200" dirty="0">
                <a:latin typeface="Times New Roman" pitchFamily="18" charset="0"/>
                <a:cs typeface="Times New Roman" pitchFamily="18" charset="0"/>
              </a:rPr>
              <a:t>- бұл үдеріске бөлінген процессорлық уақыт кванты таусылса.</a:t>
            </a:r>
            <a:endParaRPr lang="ru-RU" sz="3200" dirty="0">
              <a:latin typeface="Times New Roman" pitchFamily="18" charset="0"/>
              <a:cs typeface="Times New Roman" pitchFamily="18" charset="0"/>
            </a:endParaRPr>
          </a:p>
          <a:p>
            <a:pPr marL="0" indent="720725" algn="just">
              <a:buNone/>
            </a:pPr>
            <a:r>
              <a:rPr lang="kk-KZ" sz="3200" dirty="0" smtClean="0">
                <a:latin typeface="Times New Roman" pitchFamily="18" charset="0"/>
                <a:cs typeface="Times New Roman" pitchFamily="18" charset="0"/>
              </a:rPr>
              <a:t>.</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318421001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395</TotalTime>
  <Words>2470</Words>
  <Application>Microsoft Office PowerPoint</Application>
  <PresentationFormat>Экран (4:3)</PresentationFormat>
  <Paragraphs>110</Paragraphs>
  <Slides>38</Slides>
  <Notes>4</Notes>
  <HiddenSlides>0</HiddenSlides>
  <MMClips>0</MMClips>
  <ScaleCrop>false</ScaleCrop>
  <HeadingPairs>
    <vt:vector size="4" baseType="variant">
      <vt:variant>
        <vt:lpstr>Тема</vt:lpstr>
      </vt:variant>
      <vt:variant>
        <vt:i4>1</vt:i4>
      </vt:variant>
      <vt:variant>
        <vt:lpstr>Заголовки слайдов</vt:lpstr>
      </vt:variant>
      <vt:variant>
        <vt:i4>38</vt:i4>
      </vt:variant>
    </vt:vector>
  </HeadingPairs>
  <TitlesOfParts>
    <vt:vector size="39" baseType="lpstr">
      <vt:lpstr>Эркер</vt:lpstr>
      <vt:lpstr>ҮДЕРІСТЕР МЕН АҒЫНДАР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ОПЕРАЦИЯЛЫҚ ЖҮЙЕЛЕР. НЕГІЗГІ ТҮСІНІКТЕРІ.  ОЖ ЖІКТЕЛУІ</dc:title>
  <cp:lastModifiedBy>Bakytzhan</cp:lastModifiedBy>
  <cp:revision>33</cp:revision>
  <dcterms:modified xsi:type="dcterms:W3CDTF">2013-03-04T16:14:39Z</dcterms:modified>
</cp:coreProperties>
</file>